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7" r:id="rId2"/>
    <p:sldId id="299" r:id="rId3"/>
    <p:sldId id="300" r:id="rId4"/>
    <p:sldId id="259" r:id="rId5"/>
    <p:sldId id="262" r:id="rId6"/>
    <p:sldId id="263" r:id="rId7"/>
    <p:sldId id="264" r:id="rId8"/>
    <p:sldId id="265" r:id="rId9"/>
    <p:sldId id="266" r:id="rId10"/>
    <p:sldId id="268" r:id="rId11"/>
    <p:sldId id="270" r:id="rId12"/>
    <p:sldId id="271" r:id="rId13"/>
    <p:sldId id="272" r:id="rId14"/>
    <p:sldId id="274" r:id="rId15"/>
    <p:sldId id="275" r:id="rId16"/>
    <p:sldId id="276" r:id="rId17"/>
    <p:sldId id="277" r:id="rId18"/>
    <p:sldId id="278" r:id="rId19"/>
    <p:sldId id="293" r:id="rId20"/>
    <p:sldId id="280" r:id="rId21"/>
    <p:sldId id="281" r:id="rId22"/>
    <p:sldId id="294" r:id="rId23"/>
    <p:sldId id="283" r:id="rId24"/>
    <p:sldId id="289" r:id="rId25"/>
    <p:sldId id="290" r:id="rId26"/>
    <p:sldId id="291" r:id="rId27"/>
    <p:sldId id="292" r:id="rId28"/>
    <p:sldId id="284" r:id="rId29"/>
    <p:sldId id="298" r:id="rId30"/>
    <p:sldId id="285" r:id="rId31"/>
    <p:sldId id="297" r:id="rId32"/>
    <p:sldId id="258" r:id="rId33"/>
    <p:sldId id="279" r:id="rId3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48CE"/>
    <a:srgbClr val="5B5BAD"/>
    <a:srgbClr val="1D5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1496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F:\calpiu\part%204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file:///F:\calpiu\part%204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buFontTx/>
              <a:buNone/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pl-PL" sz="1800" b="1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Components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of an </a:t>
            </a:r>
            <a:r>
              <a:rPr lang="pl-PL" sz="1800" b="1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academic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BE </a:t>
            </a:r>
            <a:r>
              <a:rPr lang="pl-PL" sz="1800" b="1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course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</a:p>
          <a:p>
            <a:pPr algn="l">
              <a:buFontTx/>
              <a:buNone/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pl-PL" sz="1800" b="1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pl-PL" sz="1400" b="1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 - learning </a:t>
            </a:r>
            <a:r>
              <a:rPr lang="pl-PL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to </a:t>
            </a:r>
            <a:r>
              <a:rPr lang="pl-PL" sz="1400" b="1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speak</a:t>
            </a:r>
            <a:r>
              <a:rPr lang="pl-PL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and </a:t>
            </a:r>
            <a:r>
              <a:rPr lang="pl-PL" sz="1400" b="1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write</a:t>
            </a:r>
            <a:r>
              <a:rPr lang="pl-PL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ABOUT business </a:t>
            </a:r>
            <a:r>
              <a:rPr lang="pl-PL" sz="1400" b="1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in</a:t>
            </a:r>
            <a:r>
              <a:rPr lang="pl-PL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pl-PL" sz="1400" b="1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English</a:t>
            </a:r>
            <a:r>
              <a:rPr lang="pl-PL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pl-PL" sz="1400" b="1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pl-PL" sz="1400" b="1" i="0" u="none" strike="noStrike" baseline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l">
              <a:buFontTx/>
              <a:buNone/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pl-PL" sz="1800" b="1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lang="pl-PL" sz="1400" b="1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 - learning </a:t>
            </a:r>
            <a:r>
              <a:rPr lang="pl-PL" sz="1400" b="1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English</a:t>
            </a:r>
            <a:r>
              <a:rPr lang="pl-PL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as a foreign </a:t>
            </a:r>
            <a:r>
              <a:rPr lang="pl-PL" sz="1400" b="1" i="0" u="none" strike="noStrike" baseline="0" dirty="0" err="1" smtClean="0">
                <a:solidFill>
                  <a:srgbClr val="000000"/>
                </a:solidFill>
                <a:latin typeface="Arial"/>
                <a:cs typeface="Arial"/>
              </a:rPr>
              <a:t>language</a:t>
            </a:r>
            <a:endParaRPr lang="pl-PL" sz="1400" b="1" i="0" u="none" strike="noStrike" baseline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l">
              <a:buFontTx/>
              <a:buNone/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pl-PL" sz="1800" b="1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lang="pl-PL" sz="1400" b="1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 - learning </a:t>
            </a:r>
            <a:r>
              <a:rPr lang="pl-PL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to DO business </a:t>
            </a:r>
            <a:r>
              <a:rPr lang="pl-PL" sz="1400" b="1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in</a:t>
            </a:r>
            <a:r>
              <a:rPr lang="pl-PL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pl-PL" sz="1400" b="1" i="0" u="none" strike="noStrike" baseline="0" dirty="0" err="1" smtClean="0">
                <a:solidFill>
                  <a:srgbClr val="000000"/>
                </a:solidFill>
                <a:latin typeface="Arial"/>
                <a:cs typeface="Arial"/>
              </a:rPr>
              <a:t>English</a:t>
            </a:r>
            <a:endParaRPr lang="pl-PL" sz="1800" dirty="0"/>
          </a:p>
        </c:rich>
      </c:tx>
      <c:layout>
        <c:manualLayout>
          <c:xMode val="edge"/>
          <c:yMode val="edge"/>
          <c:x val="0.180134976284617"/>
          <c:y val="0.0322581036005637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6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39730869454423"/>
          <c:y val="0.240695080711898"/>
          <c:w val="0.599327584647887"/>
          <c:h val="0.57320168705617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Option 1: equal allocation of time between A, B and C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Arkusz1!$B$1:$E$1</c:f>
              <c:strCache>
                <c:ptCount val="4"/>
                <c:pt idx="0">
                  <c:v>G1</c:v>
                </c:pt>
                <c:pt idx="1">
                  <c:v>G2</c:v>
                </c:pt>
                <c:pt idx="2">
                  <c:v>G3</c:v>
                </c:pt>
                <c:pt idx="3">
                  <c:v>Au</c:v>
                </c:pt>
              </c:strCache>
            </c:strRef>
          </c:cat>
          <c:val>
            <c:numRef>
              <c:f>Arkusz1!$B$2:$E$2</c:f>
              <c:numCache>
                <c:formatCode>0.00%</c:formatCode>
                <c:ptCount val="4"/>
                <c:pt idx="0">
                  <c:v>0.345</c:v>
                </c:pt>
                <c:pt idx="1">
                  <c:v>0.319</c:v>
                </c:pt>
                <c:pt idx="2">
                  <c:v>0.323</c:v>
                </c:pt>
                <c:pt idx="3">
                  <c:v>0.288</c:v>
                </c:pt>
              </c:numCache>
            </c:numRef>
          </c:val>
        </c:ser>
        <c:ser>
          <c:idx val="1"/>
          <c:order val="1"/>
          <c:tx>
            <c:strRef>
              <c:f>Arkusz1!$A$3</c:f>
              <c:strCache>
                <c:ptCount val="1"/>
                <c:pt idx="0">
                  <c:v>Option 2: more A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Arkusz1!$B$1:$E$1</c:f>
              <c:strCache>
                <c:ptCount val="4"/>
                <c:pt idx="0">
                  <c:v>G1</c:v>
                </c:pt>
                <c:pt idx="1">
                  <c:v>G2</c:v>
                </c:pt>
                <c:pt idx="2">
                  <c:v>G3</c:v>
                </c:pt>
                <c:pt idx="3">
                  <c:v>Au</c:v>
                </c:pt>
              </c:strCache>
            </c:strRef>
          </c:cat>
          <c:val>
            <c:numRef>
              <c:f>Arkusz1!$B$3:$E$3</c:f>
              <c:numCache>
                <c:formatCode>0.00%</c:formatCode>
                <c:ptCount val="4"/>
                <c:pt idx="0">
                  <c:v>0.129</c:v>
                </c:pt>
                <c:pt idx="1">
                  <c:v>0.17</c:v>
                </c:pt>
                <c:pt idx="2">
                  <c:v>0.185</c:v>
                </c:pt>
                <c:pt idx="3">
                  <c:v>0.303</c:v>
                </c:pt>
              </c:numCache>
            </c:numRef>
          </c:val>
        </c:ser>
        <c:ser>
          <c:idx val="2"/>
          <c:order val="2"/>
          <c:tx>
            <c:strRef>
              <c:f>Arkusz1!$A$4</c:f>
              <c:strCache>
                <c:ptCount val="1"/>
                <c:pt idx="0">
                  <c:v>Option 3: more B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Arkusz1!$B$1:$E$1</c:f>
              <c:strCache>
                <c:ptCount val="4"/>
                <c:pt idx="0">
                  <c:v>G1</c:v>
                </c:pt>
                <c:pt idx="1">
                  <c:v>G2</c:v>
                </c:pt>
                <c:pt idx="2">
                  <c:v>G3</c:v>
                </c:pt>
                <c:pt idx="3">
                  <c:v>Au</c:v>
                </c:pt>
              </c:strCache>
            </c:strRef>
          </c:cat>
          <c:val>
            <c:numRef>
              <c:f>Arkusz1!$B$4:$E$4</c:f>
              <c:numCache>
                <c:formatCode>0.00%</c:formatCode>
                <c:ptCount val="4"/>
                <c:pt idx="0">
                  <c:v>0.397</c:v>
                </c:pt>
                <c:pt idx="1">
                  <c:v>0.234</c:v>
                </c:pt>
                <c:pt idx="2">
                  <c:v>0.215</c:v>
                </c:pt>
                <c:pt idx="3">
                  <c:v>0.045</c:v>
                </c:pt>
              </c:numCache>
            </c:numRef>
          </c:val>
        </c:ser>
        <c:ser>
          <c:idx val="3"/>
          <c:order val="3"/>
          <c:tx>
            <c:strRef>
              <c:f>Arkusz1!$A$5</c:f>
              <c:strCache>
                <c:ptCount val="1"/>
                <c:pt idx="0">
                  <c:v>Option 4: more C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Arkusz1!$B$1:$E$1</c:f>
              <c:strCache>
                <c:ptCount val="4"/>
                <c:pt idx="0">
                  <c:v>G1</c:v>
                </c:pt>
                <c:pt idx="1">
                  <c:v>G2</c:v>
                </c:pt>
                <c:pt idx="2">
                  <c:v>G3</c:v>
                </c:pt>
                <c:pt idx="3">
                  <c:v>Au</c:v>
                </c:pt>
              </c:strCache>
            </c:strRef>
          </c:cat>
          <c:val>
            <c:numRef>
              <c:f>Arkusz1!$B$5:$E$5</c:f>
              <c:numCache>
                <c:formatCode>0.00%</c:formatCode>
                <c:ptCount val="4"/>
                <c:pt idx="0">
                  <c:v>0.0950000000000001</c:v>
                </c:pt>
                <c:pt idx="1">
                  <c:v>0.255</c:v>
                </c:pt>
                <c:pt idx="2">
                  <c:v>0.215</c:v>
                </c:pt>
                <c:pt idx="3">
                  <c:v>0.318</c:v>
                </c:pt>
              </c:numCache>
            </c:numRef>
          </c:val>
        </c:ser>
        <c:ser>
          <c:idx val="4"/>
          <c:order val="4"/>
          <c:tx>
            <c:strRef>
              <c:f>Arkusz1!$A$6</c:f>
              <c:strCache>
                <c:ptCount val="1"/>
                <c:pt idx="0">
                  <c:v>Option 5: other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Arkusz1!$B$1:$E$1</c:f>
              <c:strCache>
                <c:ptCount val="4"/>
                <c:pt idx="0">
                  <c:v>G1</c:v>
                </c:pt>
                <c:pt idx="1">
                  <c:v>G2</c:v>
                </c:pt>
                <c:pt idx="2">
                  <c:v>G3</c:v>
                </c:pt>
                <c:pt idx="3">
                  <c:v>Au</c:v>
                </c:pt>
              </c:strCache>
            </c:strRef>
          </c:cat>
          <c:val>
            <c:numRef>
              <c:f>Arkusz1!$B$6:$E$6</c:f>
              <c:numCache>
                <c:formatCode>0.00%</c:formatCode>
                <c:ptCount val="4"/>
                <c:pt idx="0">
                  <c:v>0.034</c:v>
                </c:pt>
                <c:pt idx="1">
                  <c:v>0.022</c:v>
                </c:pt>
                <c:pt idx="2">
                  <c:v>0.0620000000000001</c:v>
                </c:pt>
                <c:pt idx="3">
                  <c:v>0.046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58298280"/>
        <c:axId val="558304856"/>
        <c:axId val="0"/>
      </c:bar3DChart>
      <c:catAx>
        <c:axId val="558298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pl-PL"/>
                  <a:t>Sample groups</a:t>
                </a:r>
              </a:p>
            </c:rich>
          </c:tx>
          <c:layout>
            <c:manualLayout>
              <c:xMode val="edge"/>
              <c:yMode val="edge"/>
              <c:x val="0.328283367995331"/>
              <c:y val="0.8833757601385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558304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830485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5582982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1"/>
        <c:txPr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</c:legendEntry>
      <c:layout>
        <c:manualLayout>
          <c:xMode val="edge"/>
          <c:yMode val="edge"/>
          <c:x val="0.754209994163633"/>
          <c:y val="0.240695080711898"/>
          <c:w val="0.228956605371103"/>
          <c:h val="0.575683079640829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a-DK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pl-PL" sz="2000" dirty="0"/>
              <a:t>Business </a:t>
            </a:r>
            <a:r>
              <a:rPr lang="pl-PL" sz="2000" dirty="0" err="1"/>
              <a:t>English</a:t>
            </a:r>
            <a:r>
              <a:rPr lang="pl-PL" sz="2000" dirty="0"/>
              <a:t> </a:t>
            </a:r>
            <a:r>
              <a:rPr lang="pl-PL" sz="2000" dirty="0" err="1"/>
              <a:t>course</a:t>
            </a:r>
            <a:r>
              <a:rPr lang="pl-PL" sz="2000" dirty="0"/>
              <a:t> </a:t>
            </a:r>
            <a:r>
              <a:rPr lang="pl-PL" sz="2000" dirty="0" err="1"/>
              <a:t>in</a:t>
            </a:r>
            <a:r>
              <a:rPr lang="pl-PL" sz="2000" dirty="0"/>
              <a:t> </a:t>
            </a:r>
            <a:r>
              <a:rPr lang="pl-PL" sz="2000" dirty="0" err="1"/>
              <a:t>university</a:t>
            </a:r>
            <a:r>
              <a:rPr lang="pl-PL" sz="2000" dirty="0"/>
              <a:t> curriculum</a:t>
            </a:r>
          </a:p>
        </c:rich>
      </c:tx>
      <c:layout>
        <c:manualLayout>
          <c:xMode val="edge"/>
          <c:yMode val="edge"/>
          <c:x val="0.153976565766058"/>
          <c:y val="0.0434783268001608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7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521171282075"/>
          <c:y val="0.170807712429203"/>
          <c:w val="0.507615051976014"/>
          <c:h val="0.602485385659371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Arkusz1!$C$68</c:f>
              <c:strCache>
                <c:ptCount val="1"/>
                <c:pt idx="0">
                  <c:v>provides important preofessional qualifications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Arkusz1!$D$67:$G$67</c:f>
              <c:strCache>
                <c:ptCount val="4"/>
                <c:pt idx="0">
                  <c:v>G1</c:v>
                </c:pt>
                <c:pt idx="1">
                  <c:v>G2</c:v>
                </c:pt>
                <c:pt idx="2">
                  <c:v>G3</c:v>
                </c:pt>
                <c:pt idx="3">
                  <c:v>Au</c:v>
                </c:pt>
              </c:strCache>
            </c:strRef>
          </c:cat>
          <c:val>
            <c:numRef>
              <c:f>Arkusz1!$D$68:$G$68</c:f>
              <c:numCache>
                <c:formatCode>0.00%</c:formatCode>
                <c:ptCount val="4"/>
                <c:pt idx="0">
                  <c:v>0.750000000000001</c:v>
                </c:pt>
                <c:pt idx="1">
                  <c:v>0.638000000000001</c:v>
                </c:pt>
                <c:pt idx="2">
                  <c:v>0.692</c:v>
                </c:pt>
                <c:pt idx="3">
                  <c:v>0.758000000000001</c:v>
                </c:pt>
              </c:numCache>
            </c:numRef>
          </c:val>
        </c:ser>
        <c:ser>
          <c:idx val="1"/>
          <c:order val="1"/>
          <c:tx>
            <c:strRef>
              <c:f>Arkusz1!$C$69</c:f>
              <c:strCache>
                <c:ptCount val="1"/>
                <c:pt idx="0">
                  <c:v>should have a different formula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Arkusz1!$D$67:$G$67</c:f>
              <c:strCache>
                <c:ptCount val="4"/>
                <c:pt idx="0">
                  <c:v>G1</c:v>
                </c:pt>
                <c:pt idx="1">
                  <c:v>G2</c:v>
                </c:pt>
                <c:pt idx="2">
                  <c:v>G3</c:v>
                </c:pt>
                <c:pt idx="3">
                  <c:v>Au</c:v>
                </c:pt>
              </c:strCache>
            </c:strRef>
          </c:cat>
          <c:val>
            <c:numRef>
              <c:f>Arkusz1!$D$69:$G$69</c:f>
              <c:numCache>
                <c:formatCode>0.00%</c:formatCode>
                <c:ptCount val="4"/>
                <c:pt idx="0">
                  <c:v>0.172</c:v>
                </c:pt>
                <c:pt idx="1">
                  <c:v>0.234</c:v>
                </c:pt>
                <c:pt idx="2">
                  <c:v>0.169</c:v>
                </c:pt>
                <c:pt idx="3">
                  <c:v>0.152</c:v>
                </c:pt>
              </c:numCache>
            </c:numRef>
          </c:val>
        </c:ser>
        <c:ser>
          <c:idx val="2"/>
          <c:order val="2"/>
          <c:tx>
            <c:strRef>
              <c:f>Arkusz1!$C$70</c:f>
              <c:strCache>
                <c:ptCount val="1"/>
                <c:pt idx="0">
                  <c:v>should be optional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Arkusz1!$D$67:$G$67</c:f>
              <c:strCache>
                <c:ptCount val="4"/>
                <c:pt idx="0">
                  <c:v>G1</c:v>
                </c:pt>
                <c:pt idx="1">
                  <c:v>G2</c:v>
                </c:pt>
                <c:pt idx="2">
                  <c:v>G3</c:v>
                </c:pt>
                <c:pt idx="3">
                  <c:v>Au</c:v>
                </c:pt>
              </c:strCache>
            </c:strRef>
          </c:cat>
          <c:val>
            <c:numRef>
              <c:f>Arkusz1!$D$70:$G$70</c:f>
              <c:numCache>
                <c:formatCode>0.00%</c:formatCode>
                <c:ptCount val="4"/>
                <c:pt idx="0">
                  <c:v>0.052</c:v>
                </c:pt>
                <c:pt idx="1">
                  <c:v>0.085</c:v>
                </c:pt>
                <c:pt idx="2">
                  <c:v>0.092</c:v>
                </c:pt>
                <c:pt idx="3">
                  <c:v>0.045</c:v>
                </c:pt>
              </c:numCache>
            </c:numRef>
          </c:val>
        </c:ser>
        <c:ser>
          <c:idx val="3"/>
          <c:order val="3"/>
          <c:tx>
            <c:strRef>
              <c:f>Arkusz1!$C$71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Arkusz1!$D$67:$G$67</c:f>
              <c:strCache>
                <c:ptCount val="4"/>
                <c:pt idx="0">
                  <c:v>G1</c:v>
                </c:pt>
                <c:pt idx="1">
                  <c:v>G2</c:v>
                </c:pt>
                <c:pt idx="2">
                  <c:v>G3</c:v>
                </c:pt>
                <c:pt idx="3">
                  <c:v>Au</c:v>
                </c:pt>
              </c:strCache>
            </c:strRef>
          </c:cat>
          <c:val>
            <c:numRef>
              <c:f>Arkusz1!$D$71:$G$71</c:f>
              <c:numCache>
                <c:formatCode>0.00%</c:formatCode>
                <c:ptCount val="4"/>
                <c:pt idx="0">
                  <c:v>0.026</c:v>
                </c:pt>
                <c:pt idx="1">
                  <c:v>0.043</c:v>
                </c:pt>
                <c:pt idx="2">
                  <c:v>0.047</c:v>
                </c:pt>
                <c:pt idx="3">
                  <c:v>0.045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56828120"/>
        <c:axId val="556834376"/>
        <c:axId val="0"/>
      </c:bar3DChart>
      <c:catAx>
        <c:axId val="5568281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pl-PL" sz="1400"/>
                  <a:t>Sample groups</a:t>
                </a:r>
              </a:p>
            </c:rich>
          </c:tx>
          <c:layout>
            <c:manualLayout>
              <c:xMode val="edge"/>
              <c:yMode val="edge"/>
              <c:x val="0.270728027720541"/>
              <c:y val="0.85403856214601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556834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683437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5568281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1439316702552"/>
          <c:y val="0.186335686286403"/>
          <c:w val="0.336717984477423"/>
          <c:h val="0.586957411802169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a-DK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87037-9671-47E4-BB62-FE5C52E51393}" type="datetimeFigureOut">
              <a:rPr lang="pl-PL" smtClean="0"/>
              <a:pPr/>
              <a:t>21/05/12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676C6-106F-4A08-9DF1-3DDE4EF52376}" type="slidenum">
              <a:rPr lang="pl-PL" smtClean="0"/>
              <a:pPr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7652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E933CE-03A7-4778-81FF-2AFA4D420705}" type="datetimeFigureOut">
              <a:rPr lang="pl-PL" smtClean="0"/>
              <a:pPr/>
              <a:t>21/05/12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BCF95E-8B19-456D-A29D-AA959D79485F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E933CE-03A7-4778-81FF-2AFA4D420705}" type="datetimeFigureOut">
              <a:rPr lang="pl-PL" smtClean="0"/>
              <a:pPr/>
              <a:t>21/05/12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F95E-8B19-456D-A29D-AA959D79485F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E933CE-03A7-4778-81FF-2AFA4D420705}" type="datetimeFigureOut">
              <a:rPr lang="pl-PL" smtClean="0"/>
              <a:pPr/>
              <a:t>21/05/12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F95E-8B19-456D-A29D-AA959D79485F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E933CE-03A7-4778-81FF-2AFA4D420705}" type="datetimeFigureOut">
              <a:rPr lang="pl-PL" smtClean="0"/>
              <a:pPr/>
              <a:t>21/05/12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F95E-8B19-456D-A29D-AA959D79485F}" type="slidenum">
              <a:rPr lang="pl-PL" smtClean="0"/>
              <a:pPr/>
              <a:t>‹nr.›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E933CE-03A7-4778-81FF-2AFA4D420705}" type="datetimeFigureOut">
              <a:rPr lang="pl-PL" smtClean="0"/>
              <a:pPr/>
              <a:t>21/05/12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F95E-8B19-456D-A29D-AA959D79485F}" type="slidenum">
              <a:rPr lang="pl-PL" smtClean="0"/>
              <a:pPr/>
              <a:t>‹nr.›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E933CE-03A7-4778-81FF-2AFA4D420705}" type="datetimeFigureOut">
              <a:rPr lang="pl-PL" smtClean="0"/>
              <a:pPr/>
              <a:t>21/05/12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F95E-8B19-456D-A29D-AA959D79485F}" type="slidenum">
              <a:rPr lang="pl-PL" smtClean="0"/>
              <a:pPr/>
              <a:t>‹nr.›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E933CE-03A7-4778-81FF-2AFA4D420705}" type="datetimeFigureOut">
              <a:rPr lang="pl-PL" smtClean="0"/>
              <a:pPr/>
              <a:t>21/05/12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F95E-8B19-456D-A29D-AA959D79485F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E933CE-03A7-4778-81FF-2AFA4D420705}" type="datetimeFigureOut">
              <a:rPr lang="pl-PL" smtClean="0"/>
              <a:pPr/>
              <a:t>21/05/12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F95E-8B19-456D-A29D-AA959D79485F}" type="slidenum">
              <a:rPr lang="pl-PL" smtClean="0"/>
              <a:pPr/>
              <a:t>‹nr.›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E933CE-03A7-4778-81FF-2AFA4D420705}" type="datetimeFigureOut">
              <a:rPr lang="pl-PL" smtClean="0"/>
              <a:pPr/>
              <a:t>21/05/12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F95E-8B19-456D-A29D-AA959D79485F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EE933CE-03A7-4778-81FF-2AFA4D420705}" type="datetimeFigureOut">
              <a:rPr lang="pl-PL" smtClean="0"/>
              <a:pPr/>
              <a:t>21/05/12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F95E-8B19-456D-A29D-AA959D79485F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E933CE-03A7-4778-81FF-2AFA4D420705}" type="datetimeFigureOut">
              <a:rPr lang="pl-PL" smtClean="0"/>
              <a:pPr/>
              <a:t>21/05/12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BCF95E-8B19-456D-A29D-AA959D79485F}" type="slidenum">
              <a:rPr lang="pl-PL" smtClean="0"/>
              <a:pPr/>
              <a:t>‹nr.›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EE933CE-03A7-4778-81FF-2AFA4D420705}" type="datetimeFigureOut">
              <a:rPr lang="pl-PL" smtClean="0"/>
              <a:pPr/>
              <a:t>21/05/12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8BCF95E-8B19-456D-A29D-AA959D79485F}" type="slidenum">
              <a:rPr lang="pl-PL" smtClean="0"/>
              <a:pPr/>
              <a:t>‹nr.›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p-world.info/Articles_24/Cianflone%20&amp;%20Coppolino.pdf" TargetMode="External"/><Relationship Id="rId4" Type="http://schemas.openxmlformats.org/officeDocument/2006/relationships/hyperlink" Target="http://www.aelfe.org/documents/text2-Dudley.pdf" TargetMode="External"/><Relationship Id="rId5" Type="http://schemas.openxmlformats.org/officeDocument/2006/relationships/hyperlink" Target="http://www.carla.umn.edu/cobaltt/modules/principles/decisions.html" TargetMode="External"/><Relationship Id="rId6" Type="http://schemas.openxmlformats.org/officeDocument/2006/relationships/hyperlink" Target="http://users.utu.fi/micnel/thesis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aatk.org/www/html/conference2007/pdf/Donna%20Brinton.pdf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en-US" sz="5300" b="1" dirty="0">
                <a:solidFill>
                  <a:srgbClr val="C00000"/>
                </a:solidFill>
              </a:rPr>
              <a:t>BEYOND  EFL TEACHING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352928" cy="432048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THE  </a:t>
            </a:r>
            <a:r>
              <a:rPr lang="en-US" sz="3200" b="1" dirty="0">
                <a:solidFill>
                  <a:schemeClr val="tx1"/>
                </a:solidFill>
              </a:rPr>
              <a:t>ROLE  OF A BUSINESS  ENGLISH  LECTURER  </a:t>
            </a:r>
            <a:endParaRPr lang="pl-PL" sz="3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IN </a:t>
            </a:r>
            <a:r>
              <a:rPr lang="en-US" sz="3200" b="1" dirty="0">
                <a:solidFill>
                  <a:schemeClr val="tx1"/>
                </a:solidFill>
              </a:rPr>
              <a:t>TERTIARY EDUCATION           </a:t>
            </a:r>
            <a:endParaRPr lang="pl-PL" sz="3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3200" b="1" cap="all" dirty="0" smtClean="0">
                <a:solidFill>
                  <a:schemeClr val="tx1"/>
                </a:solidFill>
              </a:rPr>
              <a:t>as </a:t>
            </a:r>
            <a:r>
              <a:rPr lang="en-US" sz="3200" b="1" cap="all" dirty="0">
                <a:solidFill>
                  <a:schemeClr val="tx1"/>
                </a:solidFill>
              </a:rPr>
              <a:t>perceived by pre-service learners </a:t>
            </a:r>
            <a:endParaRPr lang="pl-PL" sz="3200" b="1" cap="all" dirty="0" smtClean="0">
              <a:solidFill>
                <a:schemeClr val="tx1"/>
              </a:solidFill>
            </a:endParaRPr>
          </a:p>
          <a:p>
            <a:pPr algn="ctr"/>
            <a:r>
              <a:rPr lang="en-US" sz="3200" b="1" cap="all" dirty="0" smtClean="0">
                <a:solidFill>
                  <a:schemeClr val="tx1"/>
                </a:solidFill>
              </a:rPr>
              <a:t>and </a:t>
            </a:r>
            <a:r>
              <a:rPr lang="en-US" sz="3200" b="1" cap="all" dirty="0">
                <a:solidFill>
                  <a:schemeClr val="tx1"/>
                </a:solidFill>
              </a:rPr>
              <a:t>in-service </a:t>
            </a:r>
            <a:r>
              <a:rPr lang="en-US" sz="3200" b="1" cap="all" dirty="0" smtClean="0">
                <a:solidFill>
                  <a:schemeClr val="tx1"/>
                </a:solidFill>
              </a:rPr>
              <a:t>users</a:t>
            </a:r>
            <a:endParaRPr lang="pl-PL" sz="3200" dirty="0" smtClean="0">
              <a:solidFill>
                <a:srgbClr val="270290"/>
              </a:solidFill>
            </a:endParaRPr>
          </a:p>
          <a:p>
            <a:pPr algn="ctr"/>
            <a:endParaRPr lang="pl-PL" sz="2100" dirty="0" smtClean="0">
              <a:solidFill>
                <a:srgbClr val="3A48CE"/>
              </a:solidFill>
            </a:endParaRPr>
          </a:p>
          <a:p>
            <a:pPr algn="ctr"/>
            <a:r>
              <a:rPr lang="pl-PL" sz="2400" b="1" dirty="0" smtClean="0">
                <a:solidFill>
                  <a:srgbClr val="C00000"/>
                </a:solidFill>
              </a:rPr>
              <a:t>CALPIU  2012</a:t>
            </a:r>
          </a:p>
          <a:p>
            <a:pPr algn="ctr"/>
            <a:r>
              <a:rPr lang="en-US" sz="1800" dirty="0" err="1" smtClean="0">
                <a:solidFill>
                  <a:srgbClr val="3A48CE"/>
                </a:solidFill>
              </a:rPr>
              <a:t>Jolanta</a:t>
            </a:r>
            <a:r>
              <a:rPr lang="en-US" sz="1800" dirty="0" smtClean="0">
                <a:solidFill>
                  <a:srgbClr val="3A48CE"/>
                </a:solidFill>
              </a:rPr>
              <a:t> </a:t>
            </a:r>
            <a:r>
              <a:rPr lang="en-US" sz="1800" dirty="0" err="1" smtClean="0">
                <a:solidFill>
                  <a:srgbClr val="3A48CE"/>
                </a:solidFill>
              </a:rPr>
              <a:t>Łącka-Badura</a:t>
            </a:r>
            <a:r>
              <a:rPr lang="pl-PL" sz="1800" dirty="0" smtClean="0">
                <a:solidFill>
                  <a:srgbClr val="3A48CE"/>
                </a:solidFill>
              </a:rPr>
              <a:t>  and  Magdalena Łęska</a:t>
            </a:r>
            <a:endParaRPr lang="en-US" sz="1800" dirty="0" smtClean="0">
              <a:solidFill>
                <a:srgbClr val="3A48CE"/>
              </a:solidFill>
            </a:endParaRPr>
          </a:p>
          <a:p>
            <a:pPr algn="ctr"/>
            <a:r>
              <a:rPr lang="en-US" sz="1800" dirty="0" smtClean="0">
                <a:solidFill>
                  <a:srgbClr val="3A48CE"/>
                </a:solidFill>
              </a:rPr>
              <a:t>University of Economics</a:t>
            </a:r>
            <a:r>
              <a:rPr lang="pl-PL" sz="1800" dirty="0" smtClean="0">
                <a:solidFill>
                  <a:srgbClr val="3A48CE"/>
                </a:solidFill>
              </a:rPr>
              <a:t>, </a:t>
            </a:r>
            <a:r>
              <a:rPr lang="en-US" sz="1800" dirty="0" smtClean="0">
                <a:solidFill>
                  <a:srgbClr val="3A48CE"/>
                </a:solidFill>
              </a:rPr>
              <a:t>Katowice</a:t>
            </a:r>
            <a:r>
              <a:rPr lang="pl-PL" sz="1800" dirty="0" smtClean="0">
                <a:solidFill>
                  <a:srgbClr val="3A48CE"/>
                </a:solidFill>
              </a:rPr>
              <a:t>, Poland</a:t>
            </a:r>
            <a:endParaRPr lang="en-US" sz="1800" dirty="0">
              <a:solidFill>
                <a:srgbClr val="3A48C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45224"/>
            <a:ext cx="24860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Obraz 0" descr="Opis: joli_diagr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8770831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Łącznik prosty ze strzałką 6"/>
          <p:cNvCxnSpPr/>
          <p:nvPr/>
        </p:nvCxnSpPr>
        <p:spPr>
          <a:xfrm flipV="1">
            <a:off x="3635896" y="4509120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V="1">
            <a:off x="6012160" y="5805264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		  </a:t>
            </a:r>
            <a:r>
              <a:rPr lang="en-US" sz="3600" dirty="0" smtClean="0"/>
              <a:t>a medium of communication</a:t>
            </a:r>
            <a:endParaRPr lang="pl-PL" sz="3600" dirty="0" smtClean="0"/>
          </a:p>
          <a:p>
            <a:pPr lvl="0"/>
            <a:r>
              <a:rPr lang="en-US" i="1" dirty="0" smtClean="0"/>
              <a:t>within a company</a:t>
            </a:r>
            <a:r>
              <a:rPr lang="en-US" dirty="0" smtClean="0"/>
              <a:t>  </a:t>
            </a:r>
            <a:endParaRPr lang="pl-PL" dirty="0" smtClean="0"/>
          </a:p>
          <a:p>
            <a:pPr lvl="0"/>
            <a:r>
              <a:rPr lang="en-US" i="1" dirty="0" smtClean="0"/>
              <a:t>between companies</a:t>
            </a:r>
            <a:endParaRPr lang="pl-PL" dirty="0" smtClean="0"/>
          </a:p>
          <a:p>
            <a:pPr lvl="0"/>
            <a:r>
              <a:rPr lang="en-US" i="1" dirty="0" smtClean="0"/>
              <a:t>with the public</a:t>
            </a:r>
            <a:r>
              <a:rPr lang="en-US" dirty="0" smtClean="0"/>
              <a:t> </a:t>
            </a:r>
            <a:endParaRPr lang="pl-PL" dirty="0" smtClean="0"/>
          </a:p>
          <a:p>
            <a:pPr lvl="0">
              <a:buNone/>
            </a:pPr>
            <a:r>
              <a:rPr lang="pl-PL" dirty="0" smtClean="0"/>
              <a:t>			         </a:t>
            </a:r>
            <a:r>
              <a:rPr lang="pl-PL" sz="1800" dirty="0" smtClean="0"/>
              <a:t> </a:t>
            </a:r>
            <a:r>
              <a:rPr lang="en-US" sz="1800" dirty="0" smtClean="0"/>
              <a:t>(Pickett, in Dudley-Evans and St John, 1998)</a:t>
            </a:r>
            <a:endParaRPr lang="pl-PL" sz="1800" dirty="0" smtClean="0"/>
          </a:p>
          <a:p>
            <a:pPr lvl="0">
              <a:buNone/>
            </a:pPr>
            <a:endParaRPr lang="pl-PL" sz="1800" dirty="0" smtClean="0"/>
          </a:p>
          <a:p>
            <a:r>
              <a:rPr lang="pl-PL" dirty="0" err="1" smtClean="0"/>
              <a:t>language</a:t>
            </a:r>
            <a:r>
              <a:rPr lang="pl-PL" dirty="0" smtClean="0"/>
              <a:t> </a:t>
            </a:r>
            <a:r>
              <a:rPr lang="pl-PL" dirty="0" err="1" smtClean="0"/>
              <a:t>needed</a:t>
            </a:r>
            <a:r>
              <a:rPr lang="pl-PL" dirty="0" smtClean="0"/>
              <a:t> for </a:t>
            </a:r>
            <a:r>
              <a:rPr lang="en-US" b="1" i="1" dirty="0" smtClean="0">
                <a:solidFill>
                  <a:srgbClr val="3A48CE"/>
                </a:solidFill>
              </a:rPr>
              <a:t>knowing</a:t>
            </a:r>
            <a:r>
              <a:rPr lang="en-US" i="1" dirty="0" smtClean="0"/>
              <a:t>/ </a:t>
            </a:r>
            <a:r>
              <a:rPr lang="en-US" b="1" i="1" dirty="0" smtClean="0">
                <a:solidFill>
                  <a:srgbClr val="3A48CE"/>
                </a:solidFill>
              </a:rPr>
              <a:t>talking about</a:t>
            </a:r>
            <a:r>
              <a:rPr lang="en-US" b="1" dirty="0" smtClean="0">
                <a:solidFill>
                  <a:srgbClr val="3A48CE"/>
                </a:solidFill>
              </a:rPr>
              <a:t> </a:t>
            </a:r>
            <a:endParaRPr lang="pl-PL" b="1" dirty="0" smtClean="0">
              <a:solidFill>
                <a:srgbClr val="3A48CE"/>
              </a:solidFill>
            </a:endParaRPr>
          </a:p>
          <a:p>
            <a:pPr>
              <a:buNone/>
            </a:pPr>
            <a:r>
              <a:rPr lang="pl-PL" dirty="0" smtClean="0"/>
              <a:t>                                    </a:t>
            </a:r>
            <a:r>
              <a:rPr lang="en-US" dirty="0" smtClean="0"/>
              <a:t>business</a:t>
            </a:r>
            <a:r>
              <a:rPr lang="pl-PL" dirty="0" smtClean="0"/>
              <a:t> (</a:t>
            </a:r>
            <a:r>
              <a:rPr lang="pl-PL" dirty="0" err="1" smtClean="0"/>
              <a:t>academic</a:t>
            </a:r>
            <a:r>
              <a:rPr lang="pl-PL" dirty="0" smtClean="0"/>
              <a:t> BE)</a:t>
            </a:r>
          </a:p>
          <a:p>
            <a:r>
              <a:rPr lang="en-US" dirty="0" smtClean="0"/>
              <a:t>language needed for </a:t>
            </a:r>
            <a:r>
              <a:rPr lang="en-US" b="1" i="1" dirty="0" smtClean="0">
                <a:solidFill>
                  <a:srgbClr val="3A48CE"/>
                </a:solidFill>
              </a:rPr>
              <a:t>doing</a:t>
            </a:r>
            <a:r>
              <a:rPr lang="en-US" i="1" dirty="0" smtClean="0"/>
              <a:t> </a:t>
            </a:r>
            <a:r>
              <a:rPr lang="pl-PL" i="1" dirty="0" smtClean="0"/>
              <a:t> </a:t>
            </a:r>
            <a:r>
              <a:rPr lang="en-US" dirty="0" smtClean="0"/>
              <a:t>business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                                                 (BE for </a:t>
            </a:r>
            <a:r>
              <a:rPr lang="pl-PL" dirty="0" err="1" smtClean="0"/>
              <a:t>work</a:t>
            </a:r>
            <a:r>
              <a:rPr lang="pl-PL" dirty="0" smtClean="0"/>
              <a:t>)</a:t>
            </a:r>
          </a:p>
          <a:p>
            <a:pPr>
              <a:buNone/>
            </a:pPr>
            <a:r>
              <a:rPr lang="pl-PL" sz="1600" dirty="0" smtClean="0"/>
              <a:t>       </a:t>
            </a:r>
          </a:p>
          <a:p>
            <a:pPr>
              <a:buNone/>
            </a:pPr>
            <a:r>
              <a:rPr lang="pl-PL" sz="1600" dirty="0" smtClean="0"/>
              <a:t>               </a:t>
            </a:r>
            <a:r>
              <a:rPr lang="en-US" sz="1600" dirty="0" smtClean="0"/>
              <a:t>(</a:t>
            </a:r>
            <a:r>
              <a:rPr lang="en-US" sz="1600" dirty="0" err="1" smtClean="0"/>
              <a:t>Strevens</a:t>
            </a:r>
            <a:r>
              <a:rPr lang="en-US" sz="1600" dirty="0" smtClean="0"/>
              <a:t>, 1977; Picket, 1988; </a:t>
            </a:r>
            <a:r>
              <a:rPr lang="en-US" sz="1600" dirty="0" err="1" smtClean="0"/>
              <a:t>Brieger</a:t>
            </a:r>
            <a:r>
              <a:rPr lang="en-US" sz="1600" dirty="0" smtClean="0"/>
              <a:t>, 1997, quoted in Nelson, 2000)</a:t>
            </a:r>
            <a:endParaRPr lang="pl-PL" sz="1600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solidFill>
                  <a:srgbClr val="C00000"/>
                </a:solidFill>
              </a:rPr>
              <a:t>Business English</a:t>
            </a:r>
            <a:endParaRPr lang="pl-PL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Stryker and Leaver</a:t>
            </a:r>
            <a:r>
              <a:rPr lang="pl-PL" b="1" dirty="0" smtClean="0"/>
              <a:t>: </a:t>
            </a:r>
            <a:r>
              <a:rPr lang="en-US" b="1" dirty="0" smtClean="0">
                <a:solidFill>
                  <a:srgbClr val="3A48CE"/>
                </a:solidFill>
              </a:rPr>
              <a:t>“a team teaching approach offers definite advantages”</a:t>
            </a:r>
            <a:endParaRPr lang="pl-PL" b="1" dirty="0" smtClean="0">
              <a:solidFill>
                <a:srgbClr val="3A48CE"/>
              </a:solidFill>
            </a:endParaRP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IF </a:t>
            </a:r>
            <a:r>
              <a:rPr lang="en-US" dirty="0" smtClean="0"/>
              <a:t>language professionals take on a CBI course </a:t>
            </a:r>
            <a:r>
              <a:rPr lang="en-US" i="1" dirty="0" smtClean="0"/>
              <a:t>single-handedly</a:t>
            </a:r>
            <a:r>
              <a:rPr lang="en-US" dirty="0" smtClean="0"/>
              <a:t>, they </a:t>
            </a:r>
            <a:endParaRPr lang="pl-PL" dirty="0" smtClean="0"/>
          </a:p>
          <a:p>
            <a:pPr>
              <a:buNone/>
            </a:pPr>
            <a:r>
              <a:rPr lang="pl-PL" b="1" dirty="0" smtClean="0"/>
              <a:t>  </a:t>
            </a:r>
            <a:r>
              <a:rPr lang="en-US" b="1" dirty="0" smtClean="0">
                <a:solidFill>
                  <a:srgbClr val="3A48CE"/>
                </a:solidFill>
              </a:rPr>
              <a:t>“must be more than just good language teachers”; </a:t>
            </a:r>
            <a:endParaRPr lang="pl-PL" b="1" dirty="0" smtClean="0">
              <a:solidFill>
                <a:srgbClr val="3A48CE"/>
              </a:solidFill>
            </a:endParaRPr>
          </a:p>
          <a:p>
            <a:pPr>
              <a:buNone/>
            </a:pPr>
            <a:r>
              <a:rPr lang="pl-PL" dirty="0" smtClean="0"/>
              <a:t>  </a:t>
            </a:r>
            <a:r>
              <a:rPr lang="en-US" dirty="0" smtClean="0"/>
              <a:t>apart from being specialists in language teaching, they need to be </a:t>
            </a:r>
            <a:endParaRPr lang="pl-PL" dirty="0" smtClean="0"/>
          </a:p>
          <a:p>
            <a:pPr>
              <a:buNone/>
            </a:pPr>
            <a:r>
              <a:rPr lang="pl-PL" b="1" dirty="0" smtClean="0"/>
              <a:t>  </a:t>
            </a:r>
            <a:r>
              <a:rPr lang="en-US" b="1" dirty="0" smtClean="0">
                <a:solidFill>
                  <a:srgbClr val="3A48CE"/>
                </a:solidFill>
              </a:rPr>
              <a:t>“knowledgeable in the subject matter and able to elicit that knowledge from their students” </a:t>
            </a:r>
            <a:endParaRPr lang="pl-PL" b="1" dirty="0" smtClean="0">
              <a:solidFill>
                <a:srgbClr val="3A48CE"/>
              </a:solidFill>
            </a:endParaRPr>
          </a:p>
          <a:p>
            <a:pPr>
              <a:buNone/>
            </a:pPr>
            <a:r>
              <a:rPr lang="pl-PL" sz="1900" b="1" dirty="0" smtClean="0"/>
              <a:t>								</a:t>
            </a:r>
            <a:r>
              <a:rPr lang="pl-PL" sz="1900" dirty="0" smtClean="0"/>
              <a:t>     </a:t>
            </a:r>
            <a:r>
              <a:rPr lang="en-US" sz="1900" dirty="0" smtClean="0"/>
              <a:t>(1997:292)</a:t>
            </a:r>
            <a:endParaRPr lang="pl-PL" sz="1900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en-US" sz="4400" dirty="0" smtClean="0">
                <a:solidFill>
                  <a:srgbClr val="C00000"/>
                </a:solidFill>
              </a:rPr>
              <a:t>ROLES </a:t>
            </a:r>
            <a:r>
              <a:rPr lang="pl-PL" sz="3600" dirty="0" smtClean="0">
                <a:solidFill>
                  <a:srgbClr val="C00000"/>
                </a:solidFill>
              </a:rPr>
              <a:t/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en-US" sz="3600" dirty="0" smtClean="0">
                <a:solidFill>
                  <a:srgbClr val="C00000"/>
                </a:solidFill>
              </a:rPr>
              <a:t>of the CBI practitioners</a:t>
            </a:r>
            <a:r>
              <a:rPr lang="pl-PL" dirty="0" smtClean="0">
                <a:solidFill>
                  <a:srgbClr val="C00000"/>
                </a:solidFill>
              </a:rPr>
              <a:t/>
            </a:r>
            <a:br>
              <a:rPr lang="pl-PL" dirty="0" smtClean="0">
                <a:solidFill>
                  <a:srgbClr val="C00000"/>
                </a:solidFill>
              </a:rPr>
            </a:br>
            <a:endParaRPr lang="pl-PL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62008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accordance</a:t>
            </a:r>
            <a:r>
              <a:rPr lang="pl-PL" dirty="0" smtClean="0"/>
              <a:t> </a:t>
            </a:r>
            <a:r>
              <a:rPr lang="pl-PL" dirty="0" err="1" smtClean="0"/>
              <a:t>with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principles</a:t>
            </a:r>
            <a:r>
              <a:rPr lang="pl-PL" dirty="0" smtClean="0"/>
              <a:t> of </a:t>
            </a:r>
          </a:p>
          <a:p>
            <a:pPr algn="ctr">
              <a:buNone/>
            </a:pPr>
            <a:r>
              <a:rPr lang="en-US" dirty="0" smtClean="0"/>
              <a:t>Communicative Language Teaching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 </a:t>
            </a:r>
            <a:r>
              <a:rPr lang="pl-PL" sz="4600" b="1" dirty="0" err="1" smtClean="0">
                <a:solidFill>
                  <a:srgbClr val="3A48CE"/>
                </a:solidFill>
              </a:rPr>
              <a:t>The</a:t>
            </a:r>
            <a:r>
              <a:rPr lang="pl-PL" sz="4600" b="1" dirty="0" smtClean="0">
                <a:solidFill>
                  <a:srgbClr val="3A48CE"/>
                </a:solidFill>
              </a:rPr>
              <a:t> CBI </a:t>
            </a:r>
            <a:r>
              <a:rPr lang="pl-PL" sz="4600" b="1" dirty="0" err="1" smtClean="0">
                <a:solidFill>
                  <a:srgbClr val="3A48CE"/>
                </a:solidFill>
              </a:rPr>
              <a:t>teacher</a:t>
            </a:r>
            <a:r>
              <a:rPr lang="pl-PL" sz="4600" b="1" dirty="0" smtClean="0">
                <a:solidFill>
                  <a:srgbClr val="3A48CE"/>
                </a:solidFill>
              </a:rPr>
              <a:t>:</a:t>
            </a:r>
          </a:p>
          <a:p>
            <a:r>
              <a:rPr lang="en-US" sz="3400" b="1" dirty="0" smtClean="0"/>
              <a:t>facilitate</a:t>
            </a:r>
            <a:r>
              <a:rPr lang="pl-PL" sz="3400" b="1" dirty="0" smtClean="0"/>
              <a:t>s</a:t>
            </a:r>
            <a:r>
              <a:rPr lang="en-US" sz="3400" dirty="0" smtClean="0"/>
              <a:t> </a:t>
            </a:r>
            <a:r>
              <a:rPr lang="pl-PL" sz="3400" dirty="0" smtClean="0"/>
              <a:t> </a:t>
            </a:r>
            <a:r>
              <a:rPr lang="en-US" sz="2900" dirty="0" smtClean="0"/>
              <a:t>the communication process between all students</a:t>
            </a:r>
            <a:endParaRPr lang="pl-PL" sz="2900" dirty="0" smtClean="0"/>
          </a:p>
          <a:p>
            <a:r>
              <a:rPr lang="en-US" sz="2600" dirty="0" smtClean="0"/>
              <a:t>act</a:t>
            </a:r>
            <a:r>
              <a:rPr lang="pl-PL" sz="2600" dirty="0" smtClean="0"/>
              <a:t>s</a:t>
            </a:r>
            <a:r>
              <a:rPr lang="en-US" sz="2600" dirty="0" smtClean="0"/>
              <a:t> as a</a:t>
            </a:r>
            <a:r>
              <a:rPr lang="pl-PL" sz="2600" dirty="0" smtClean="0"/>
              <a:t> </a:t>
            </a:r>
            <a:r>
              <a:rPr lang="pl-PL" sz="3400" b="1" dirty="0" err="1" smtClean="0"/>
              <a:t>counselor</a:t>
            </a:r>
            <a:r>
              <a:rPr lang="pl-PL" sz="3400" b="1" dirty="0" smtClean="0"/>
              <a:t> / </a:t>
            </a:r>
            <a:r>
              <a:rPr lang="en-US" sz="3400" b="1" dirty="0" smtClean="0"/>
              <a:t> independent participant </a:t>
            </a:r>
            <a:r>
              <a:rPr lang="en-US" sz="2900" dirty="0" smtClean="0"/>
              <a:t>within the learning-teaching group</a:t>
            </a:r>
            <a:endParaRPr lang="pl-PL" sz="2900" dirty="0" smtClean="0"/>
          </a:p>
          <a:p>
            <a:r>
              <a:rPr lang="pl-PL" sz="3400" b="1" dirty="0" err="1" smtClean="0"/>
              <a:t>analyses</a:t>
            </a:r>
            <a:r>
              <a:rPr lang="pl-PL" sz="3400" b="1" dirty="0" smtClean="0"/>
              <a:t> </a:t>
            </a:r>
            <a:r>
              <a:rPr lang="pl-PL" sz="3400" b="1" dirty="0" err="1" smtClean="0"/>
              <a:t>learners</a:t>
            </a:r>
            <a:r>
              <a:rPr lang="pl-PL" sz="3400" b="1" dirty="0" smtClean="0"/>
              <a:t>’ </a:t>
            </a:r>
            <a:r>
              <a:rPr lang="pl-PL" sz="3400" b="1" dirty="0" err="1" smtClean="0"/>
              <a:t>needs</a:t>
            </a:r>
            <a:r>
              <a:rPr lang="pl-PL" sz="3400" b="1" dirty="0" smtClean="0"/>
              <a:t> </a:t>
            </a:r>
          </a:p>
          <a:p>
            <a:r>
              <a:rPr lang="en-US" dirty="0" err="1" smtClean="0"/>
              <a:t>exemplifi</a:t>
            </a:r>
            <a:r>
              <a:rPr lang="pl-PL" dirty="0" smtClean="0"/>
              <a:t>es</a:t>
            </a:r>
            <a:r>
              <a:rPr lang="en-US" dirty="0" smtClean="0"/>
              <a:t> </a:t>
            </a:r>
            <a:r>
              <a:rPr lang="pl-PL" dirty="0" smtClean="0"/>
              <a:t>an</a:t>
            </a:r>
            <a:r>
              <a:rPr lang="en-US" dirty="0" smtClean="0"/>
              <a:t> </a:t>
            </a:r>
            <a:r>
              <a:rPr lang="en-US" sz="3400" b="1" dirty="0" smtClean="0"/>
              <a:t>effective communicator</a:t>
            </a:r>
            <a:endParaRPr lang="pl-PL" sz="3400" b="1" dirty="0" smtClean="0"/>
          </a:p>
          <a:p>
            <a:r>
              <a:rPr lang="pl-PL" dirty="0" err="1" smtClean="0"/>
              <a:t>acts</a:t>
            </a:r>
            <a:r>
              <a:rPr lang="pl-PL" dirty="0" smtClean="0"/>
              <a:t> as a </a:t>
            </a:r>
            <a:r>
              <a:rPr lang="en-US" sz="3400" b="1" dirty="0" smtClean="0"/>
              <a:t>group process manager </a:t>
            </a:r>
            <a:r>
              <a:rPr lang="en-US" sz="2900" dirty="0" smtClean="0"/>
              <a:t>who monitors, encourages, notes gaps in lexis, grammar and strategy but suppresses the inclination to fill those gaps</a:t>
            </a:r>
            <a:endParaRPr lang="pl-PL" sz="2900" dirty="0" smtClean="0"/>
          </a:p>
          <a:p>
            <a:r>
              <a:rPr lang="en-US" sz="3400" b="1" dirty="0" smtClean="0"/>
              <a:t>comments</a:t>
            </a:r>
            <a:r>
              <a:rPr lang="en-US" dirty="0" smtClean="0"/>
              <a:t> </a:t>
            </a:r>
            <a:r>
              <a:rPr lang="en-US" sz="2900" dirty="0" smtClean="0"/>
              <a:t>upon the gaps</a:t>
            </a:r>
            <a:r>
              <a:rPr lang="en-US" sz="3400" dirty="0" smtClean="0"/>
              <a:t>, </a:t>
            </a:r>
            <a:r>
              <a:rPr lang="en-US" sz="3400" b="1" dirty="0" smtClean="0"/>
              <a:t>points out </a:t>
            </a:r>
            <a:r>
              <a:rPr lang="en-US" sz="2900" dirty="0" smtClean="0"/>
              <a:t>to alternatives, and extensions, as well as </a:t>
            </a:r>
            <a:r>
              <a:rPr lang="en-US" sz="3400" b="1" dirty="0" smtClean="0"/>
              <a:t>assists</a:t>
            </a:r>
            <a:r>
              <a:rPr lang="en-US" dirty="0" smtClean="0"/>
              <a:t> </a:t>
            </a:r>
            <a:r>
              <a:rPr lang="en-US" sz="2900" dirty="0" smtClean="0"/>
              <a:t>the students in </a:t>
            </a:r>
            <a:r>
              <a:rPr lang="en-US" sz="3400" b="1" dirty="0" smtClean="0"/>
              <a:t>self-correction</a:t>
            </a:r>
            <a:endParaRPr lang="pl-PL" sz="3400" b="1" dirty="0" smtClean="0"/>
          </a:p>
          <a:p>
            <a:endParaRPr lang="pl-PL" b="1" dirty="0" smtClean="0"/>
          </a:p>
          <a:p>
            <a:pPr>
              <a:buNone/>
            </a:pPr>
            <a:r>
              <a:rPr lang="pl-PL" sz="3800" b="1" i="1" dirty="0" smtClean="0"/>
              <a:t>                     </a:t>
            </a:r>
            <a:r>
              <a:rPr lang="pl-PL" sz="3800" b="1" dirty="0" smtClean="0"/>
              <a:t>   </a:t>
            </a:r>
            <a:r>
              <a:rPr lang="pl-PL" sz="2900" dirty="0" err="1" smtClean="0"/>
              <a:t>implications</a:t>
            </a:r>
            <a:r>
              <a:rPr lang="pl-PL" sz="2900" dirty="0" smtClean="0"/>
              <a:t> for </a:t>
            </a:r>
            <a:r>
              <a:rPr lang="pl-PL" sz="2900" dirty="0" err="1" smtClean="0"/>
              <a:t>the</a:t>
            </a:r>
            <a:r>
              <a:rPr lang="pl-PL" sz="2900" dirty="0" smtClean="0"/>
              <a:t> role of </a:t>
            </a:r>
            <a:r>
              <a:rPr lang="pl-PL" sz="3600" b="1" i="1" dirty="0" err="1" smtClean="0">
                <a:solidFill>
                  <a:srgbClr val="3A48CE"/>
                </a:solidFill>
              </a:rPr>
              <a:t>learner</a:t>
            </a:r>
            <a:endParaRPr lang="pl-PL" sz="3600" b="1" i="1" dirty="0" smtClean="0">
              <a:solidFill>
                <a:srgbClr val="3A48CE"/>
              </a:solidFill>
            </a:endParaRPr>
          </a:p>
          <a:p>
            <a:pPr>
              <a:buNone/>
            </a:pPr>
            <a:r>
              <a:rPr lang="pl-PL" sz="3600" b="1" i="1" dirty="0" smtClean="0">
                <a:solidFill>
                  <a:srgbClr val="3A48CE"/>
                </a:solidFill>
              </a:rPr>
              <a:t>            </a:t>
            </a:r>
          </a:p>
          <a:p>
            <a:pPr>
              <a:buNone/>
            </a:pPr>
            <a:r>
              <a:rPr lang="pl-PL" sz="3600" b="1" i="1" dirty="0" smtClean="0">
                <a:solidFill>
                  <a:srgbClr val="3A48CE"/>
                </a:solidFill>
              </a:rPr>
              <a:t>		</a:t>
            </a:r>
            <a:r>
              <a:rPr lang="pl-PL" sz="3600" b="1" dirty="0" smtClean="0">
                <a:solidFill>
                  <a:srgbClr val="3A48CE"/>
                </a:solidFill>
              </a:rPr>
              <a:t>CONSCIOUS and AUTONOMOUS  LEARNER</a:t>
            </a:r>
            <a:r>
              <a:rPr lang="pl-PL" sz="2300" dirty="0" smtClean="0"/>
              <a:t>			   </a:t>
            </a:r>
          </a:p>
          <a:p>
            <a:pPr>
              <a:buNone/>
            </a:pPr>
            <a:r>
              <a:rPr lang="pl-PL" sz="2300" dirty="0" smtClean="0"/>
              <a:t>							 (Richards and Rogers, 2002)</a:t>
            </a:r>
            <a:endParaRPr lang="pl-PL" sz="3600" b="1" i="1" dirty="0" smtClean="0">
              <a:solidFill>
                <a:srgbClr val="3A48CE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ROLES of CBI practitioners</a:t>
            </a:r>
            <a:endParaRPr lang="pl-PL" sz="3600" dirty="0">
              <a:solidFill>
                <a:srgbClr val="C00000"/>
              </a:solidFill>
            </a:endParaRPr>
          </a:p>
        </p:txBody>
      </p:sp>
      <p:cxnSp>
        <p:nvCxnSpPr>
          <p:cNvPr id="5" name="Łącznik prosty ze strzałką 4"/>
          <p:cNvCxnSpPr/>
          <p:nvPr/>
        </p:nvCxnSpPr>
        <p:spPr>
          <a:xfrm>
            <a:off x="1403648" y="5157192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pl-PL" b="1" i="1" dirty="0" err="1" smtClean="0"/>
              <a:t>practitioner</a:t>
            </a:r>
            <a:r>
              <a:rPr lang="pl-PL" dirty="0" smtClean="0"/>
              <a:t>   </a:t>
            </a:r>
            <a:r>
              <a:rPr lang="pl-PL" dirty="0" err="1" smtClean="0"/>
              <a:t>rather</a:t>
            </a:r>
            <a:r>
              <a:rPr lang="pl-PL" dirty="0" smtClean="0"/>
              <a:t> </a:t>
            </a:r>
            <a:r>
              <a:rPr lang="pl-PL" dirty="0" err="1" smtClean="0"/>
              <a:t>than</a:t>
            </a:r>
            <a:r>
              <a:rPr lang="pl-PL" dirty="0" smtClean="0"/>
              <a:t>   </a:t>
            </a:r>
            <a:r>
              <a:rPr lang="pl-PL" b="1" i="1" dirty="0" err="1" smtClean="0"/>
              <a:t>teacher</a:t>
            </a:r>
            <a:endParaRPr lang="pl-PL" b="1" i="1" dirty="0" smtClean="0"/>
          </a:p>
          <a:p>
            <a:pPr>
              <a:lnSpc>
                <a:spcPct val="170000"/>
              </a:lnSpc>
            </a:pPr>
            <a:r>
              <a:rPr lang="pl-PL" dirty="0" smtClean="0"/>
              <a:t>ESP  -  </a:t>
            </a:r>
            <a:r>
              <a:rPr lang="en-US" dirty="0" smtClean="0"/>
              <a:t>“much more than teaching”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					        </a:t>
            </a:r>
            <a:r>
              <a:rPr lang="en-US" sz="1700" dirty="0" smtClean="0"/>
              <a:t>(Dudley-Evans and St John 1998:13)</a:t>
            </a:r>
            <a:endParaRPr lang="pl-PL" sz="1700" dirty="0" smtClean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ESP </a:t>
            </a:r>
            <a:r>
              <a:rPr lang="pl-PL" dirty="0" err="1" smtClean="0"/>
              <a:t>teaching</a:t>
            </a:r>
            <a:endParaRPr lang="pl-PL" dirty="0" smtClean="0"/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 </a:t>
            </a:r>
            <a:r>
              <a:rPr lang="pl-PL" sz="2800" dirty="0" smtClean="0">
                <a:solidFill>
                  <a:srgbClr val="3A48CE"/>
                </a:solidFill>
              </a:rPr>
              <a:t>”</a:t>
            </a:r>
            <a:r>
              <a:rPr lang="en-US" sz="3000" b="1" dirty="0" smtClean="0">
                <a:solidFill>
                  <a:srgbClr val="3A48CE"/>
                </a:solidFill>
              </a:rPr>
              <a:t>increasingly seen as a means of acquiring professional expertise </a:t>
            </a:r>
            <a:r>
              <a:rPr lang="pl-PL" sz="3000" b="1" dirty="0" smtClean="0">
                <a:solidFill>
                  <a:srgbClr val="3A48CE"/>
                </a:solidFill>
              </a:rPr>
              <a:t> </a:t>
            </a:r>
            <a:r>
              <a:rPr lang="en-US" sz="1900" dirty="0" smtClean="0">
                <a:solidFill>
                  <a:srgbClr val="3A48CE"/>
                </a:solidFill>
              </a:rPr>
              <a:t>associated and integrated with the discursive practices of the workplace and professional cultures (…)</a:t>
            </a:r>
            <a:r>
              <a:rPr lang="pl-PL" sz="1900" dirty="0" smtClean="0">
                <a:solidFill>
                  <a:srgbClr val="3A48CE"/>
                </a:solidFill>
              </a:rPr>
              <a:t>”</a:t>
            </a:r>
            <a:r>
              <a:rPr lang="en-US" sz="1900" dirty="0" smtClean="0">
                <a:solidFill>
                  <a:srgbClr val="3A48CE"/>
                </a:solidFill>
              </a:rPr>
              <a:t>    </a:t>
            </a:r>
            <a:endParaRPr lang="pl-PL" sz="1900" dirty="0" smtClean="0">
              <a:solidFill>
                <a:srgbClr val="3A48CE"/>
              </a:solidFill>
            </a:endParaRPr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                               </a:t>
            </a:r>
            <a:r>
              <a:rPr lang="pl-PL" dirty="0" smtClean="0"/>
              <a:t>						        </a:t>
            </a:r>
            <a:r>
              <a:rPr lang="en-US" sz="1700" dirty="0" smtClean="0"/>
              <a:t>(</a:t>
            </a:r>
            <a:r>
              <a:rPr lang="pl-PL" sz="1700" dirty="0" err="1" smtClean="0"/>
              <a:t>Bhatia</a:t>
            </a:r>
            <a:r>
              <a:rPr lang="pl-PL" sz="1700" dirty="0" smtClean="0"/>
              <a:t>, </a:t>
            </a:r>
            <a:r>
              <a:rPr lang="en-US" sz="1700" dirty="0" smtClean="0"/>
              <a:t>2004:xii) </a:t>
            </a:r>
            <a:endParaRPr lang="pl-PL" sz="1700" dirty="0" smtClean="0"/>
          </a:p>
          <a:p>
            <a:endParaRPr lang="pl-PL" sz="17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C00000"/>
                </a:solidFill>
              </a:rPr>
              <a:t>ROLES of ESP </a:t>
            </a:r>
            <a:r>
              <a:rPr lang="pl-PL" dirty="0" err="1" smtClean="0">
                <a:solidFill>
                  <a:srgbClr val="C00000"/>
                </a:solidFill>
              </a:rPr>
              <a:t>practitioners</a:t>
            </a:r>
            <a:endParaRPr lang="pl-PL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pl-PL" b="1" i="1" dirty="0" err="1" smtClean="0"/>
              <a:t>Teacher</a:t>
            </a:r>
            <a:r>
              <a:rPr lang="pl-PL" dirty="0" smtClean="0"/>
              <a:t> - </a:t>
            </a:r>
            <a:r>
              <a:rPr lang="en-US" sz="2000" dirty="0" smtClean="0"/>
              <a:t>“not in a position of the ‘primary knower’ of the carrier content of the material”</a:t>
            </a:r>
            <a:r>
              <a:rPr lang="en-US" dirty="0" smtClean="0"/>
              <a:t> </a:t>
            </a:r>
            <a:endParaRPr lang="pl-PL" dirty="0" smtClean="0"/>
          </a:p>
          <a:p>
            <a:r>
              <a:rPr lang="en-US" b="1" i="1" dirty="0" smtClean="0"/>
              <a:t>Consultant/ Facilitator</a:t>
            </a:r>
            <a:r>
              <a:rPr lang="pl-PL" b="1" i="1" dirty="0" smtClean="0"/>
              <a:t> - </a:t>
            </a:r>
            <a:r>
              <a:rPr lang="en-US" sz="2000" dirty="0" smtClean="0"/>
              <a:t>flexible and open-minded, often accepting the position of a ‘co-learner’</a:t>
            </a:r>
            <a:endParaRPr lang="pl-PL" sz="2000" dirty="0" smtClean="0"/>
          </a:p>
          <a:p>
            <a:r>
              <a:rPr lang="en-US" b="1" i="1" dirty="0" smtClean="0"/>
              <a:t>Course designer and materials provider</a:t>
            </a:r>
            <a:endParaRPr lang="pl-PL" dirty="0" smtClean="0"/>
          </a:p>
          <a:p>
            <a:r>
              <a:rPr lang="en-US" b="1" i="1" dirty="0" smtClean="0"/>
              <a:t>Researcher</a:t>
            </a:r>
            <a:r>
              <a:rPr lang="pl-PL" b="1" i="1" dirty="0" smtClean="0"/>
              <a:t>- </a:t>
            </a:r>
            <a:r>
              <a:rPr lang="en-US" sz="2000" dirty="0" smtClean="0"/>
              <a:t>at least </a:t>
            </a:r>
            <a:r>
              <a:rPr lang="en-US" sz="2000" i="1" dirty="0" smtClean="0"/>
              <a:t>aware</a:t>
            </a:r>
            <a:r>
              <a:rPr lang="en-US" sz="2000" dirty="0" smtClean="0"/>
              <a:t> of the latest findings of research into ESP</a:t>
            </a:r>
            <a:r>
              <a:rPr lang="pl-PL" sz="2000" dirty="0" smtClean="0"/>
              <a:t> </a:t>
            </a:r>
            <a:endParaRPr lang="pl-PL" sz="2000" b="1" dirty="0" smtClean="0"/>
          </a:p>
          <a:p>
            <a:r>
              <a:rPr lang="en-US" b="1" i="1" dirty="0" smtClean="0"/>
              <a:t>Collaborator</a:t>
            </a:r>
            <a:r>
              <a:rPr lang="pl-PL" b="1" i="1" dirty="0" smtClean="0"/>
              <a:t> </a:t>
            </a:r>
            <a:r>
              <a:rPr lang="pl-PL" i="1" dirty="0" smtClean="0"/>
              <a:t>– </a:t>
            </a:r>
            <a:r>
              <a:rPr lang="pl-PL" sz="2000" dirty="0" err="1" smtClean="0"/>
              <a:t>involved</a:t>
            </a:r>
            <a:r>
              <a:rPr lang="pl-PL" sz="2000" dirty="0" smtClean="0"/>
              <a:t> </a:t>
            </a:r>
            <a:r>
              <a:rPr lang="pl-PL" sz="2000" dirty="0" err="1" smtClean="0"/>
              <a:t>in</a:t>
            </a:r>
            <a:r>
              <a:rPr lang="pl-PL" sz="2000" dirty="0" smtClean="0"/>
              <a:t> </a:t>
            </a:r>
            <a:r>
              <a:rPr lang="pl-PL" sz="2000" dirty="0" err="1" smtClean="0"/>
              <a:t>cooperation</a:t>
            </a:r>
            <a:r>
              <a:rPr lang="pl-PL" sz="2000" dirty="0" smtClean="0"/>
              <a:t>, </a:t>
            </a:r>
            <a:r>
              <a:rPr lang="pl-PL" sz="2000" dirty="0" err="1" smtClean="0"/>
              <a:t>collaboration</a:t>
            </a:r>
            <a:r>
              <a:rPr lang="pl-PL" sz="2000" dirty="0" smtClean="0"/>
              <a:t> </a:t>
            </a:r>
            <a:r>
              <a:rPr lang="pl-PL" sz="2000" dirty="0" err="1" smtClean="0"/>
              <a:t>or</a:t>
            </a:r>
            <a:r>
              <a:rPr lang="pl-PL" sz="2000" dirty="0" smtClean="0"/>
              <a:t> </a:t>
            </a:r>
            <a:r>
              <a:rPr lang="pl-PL" sz="2000" dirty="0" err="1" smtClean="0"/>
              <a:t>team-teaching</a:t>
            </a:r>
            <a:r>
              <a:rPr lang="pl-PL" sz="2000" dirty="0" smtClean="0"/>
              <a:t> </a:t>
            </a:r>
            <a:r>
              <a:rPr lang="pl-PL" sz="2000" dirty="0" err="1" smtClean="0"/>
              <a:t>with</a:t>
            </a:r>
            <a:r>
              <a:rPr lang="pl-PL" sz="2000" dirty="0" smtClean="0"/>
              <a:t> </a:t>
            </a:r>
            <a:r>
              <a:rPr lang="pl-PL" sz="2000" dirty="0" err="1" smtClean="0"/>
              <a:t>subject</a:t>
            </a:r>
            <a:r>
              <a:rPr lang="pl-PL" sz="2000" dirty="0" smtClean="0"/>
              <a:t> </a:t>
            </a:r>
            <a:r>
              <a:rPr lang="pl-PL" sz="2000" dirty="0" err="1" smtClean="0"/>
              <a:t>experts</a:t>
            </a:r>
            <a:endParaRPr lang="pl-PL" sz="2000" dirty="0" smtClean="0"/>
          </a:p>
          <a:p>
            <a:r>
              <a:rPr lang="en-US" b="1" i="1" dirty="0" smtClean="0"/>
              <a:t>Evaluator</a:t>
            </a:r>
            <a:r>
              <a:rPr lang="pl-PL" b="1" i="1" dirty="0" smtClean="0"/>
              <a:t> – </a:t>
            </a:r>
            <a:r>
              <a:rPr lang="pl-PL" sz="2000" dirty="0" smtClean="0"/>
              <a:t>of </a:t>
            </a:r>
            <a:r>
              <a:rPr lang="en-US" sz="2000" dirty="0" smtClean="0"/>
              <a:t>both students’ performance and the quality of courses and teaching materials</a:t>
            </a:r>
            <a:endParaRPr lang="pl-PL" sz="2000" b="1" i="1" dirty="0" smtClean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sz="1600" dirty="0" smtClean="0"/>
              <a:t>		          </a:t>
            </a:r>
            <a:r>
              <a:rPr lang="en-US" sz="1600" dirty="0" smtClean="0"/>
              <a:t>(Dudley-Evans and St John, 1998</a:t>
            </a:r>
            <a:r>
              <a:rPr lang="pl-PL" sz="1600" dirty="0" smtClean="0"/>
              <a:t>; </a:t>
            </a:r>
            <a:r>
              <a:rPr lang="pl-PL" sz="1600" dirty="0" err="1" smtClean="0"/>
              <a:t>Hutchinson</a:t>
            </a:r>
            <a:r>
              <a:rPr lang="pl-PL" sz="1600" dirty="0" smtClean="0"/>
              <a:t> and </a:t>
            </a:r>
            <a:r>
              <a:rPr lang="pl-PL" sz="1600" dirty="0" err="1" smtClean="0"/>
              <a:t>Waters</a:t>
            </a:r>
            <a:r>
              <a:rPr lang="pl-PL" sz="1600" dirty="0" smtClean="0"/>
              <a:t>, 1987</a:t>
            </a:r>
            <a:r>
              <a:rPr lang="en-US" sz="1600" dirty="0" smtClean="0"/>
              <a:t>)</a:t>
            </a:r>
            <a:endParaRPr lang="pl-PL" sz="16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C00000"/>
                </a:solidFill>
              </a:rPr>
              <a:t>ROLES of ESP </a:t>
            </a:r>
            <a:r>
              <a:rPr lang="pl-PL" dirty="0" err="1" smtClean="0">
                <a:solidFill>
                  <a:srgbClr val="C00000"/>
                </a:solidFill>
              </a:rPr>
              <a:t>practitioners</a:t>
            </a:r>
            <a:endParaRPr lang="pl-PL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r>
              <a:rPr lang="pl-PL" dirty="0" smtClean="0"/>
              <a:t>An </a:t>
            </a:r>
            <a:r>
              <a:rPr lang="pl-PL" b="1" dirty="0" smtClean="0"/>
              <a:t>ESP</a:t>
            </a:r>
            <a:r>
              <a:rPr lang="pl-PL" dirty="0" smtClean="0"/>
              <a:t> </a:t>
            </a:r>
            <a:r>
              <a:rPr lang="pl-PL" dirty="0" err="1" smtClean="0"/>
              <a:t>practitioner</a:t>
            </a:r>
            <a:r>
              <a:rPr lang="pl-PL" dirty="0" smtClean="0"/>
              <a:t> plus 3 </a:t>
            </a:r>
            <a:r>
              <a:rPr lang="pl-PL" dirty="0" err="1" smtClean="0"/>
              <a:t>additional</a:t>
            </a:r>
            <a:r>
              <a:rPr lang="pl-PL" dirty="0" smtClean="0"/>
              <a:t> </a:t>
            </a:r>
            <a:r>
              <a:rPr lang="pl-PL" dirty="0" err="1" smtClean="0"/>
              <a:t>qualities</a:t>
            </a:r>
            <a:r>
              <a:rPr lang="pl-PL" dirty="0" smtClean="0"/>
              <a:t>:</a:t>
            </a:r>
          </a:p>
          <a:p>
            <a:endParaRPr lang="pl-PL" dirty="0" smtClean="0"/>
          </a:p>
          <a:p>
            <a:r>
              <a:rPr lang="en-US" dirty="0" smtClean="0"/>
              <a:t>1)    interested in and enthusiastic about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      </a:t>
            </a:r>
            <a:r>
              <a:rPr lang="en-US" dirty="0" smtClean="0"/>
              <a:t>business-related issues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2)    </a:t>
            </a:r>
            <a:r>
              <a:rPr lang="en-US" dirty="0" smtClean="0"/>
              <a:t>effective business communicator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3)    </a:t>
            </a:r>
            <a:r>
              <a:rPr lang="en-GB" dirty="0" smtClean="0"/>
              <a:t>must show an understanding of cross-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       </a:t>
            </a:r>
            <a:r>
              <a:rPr lang="en-GB" dirty="0" smtClean="0"/>
              <a:t>cultural issues</a:t>
            </a:r>
            <a:endParaRPr lang="pl-PL" dirty="0" smtClean="0"/>
          </a:p>
          <a:p>
            <a:pPr>
              <a:buNone/>
            </a:pPr>
            <a:r>
              <a:rPr lang="pl-PL" sz="1600" dirty="0" smtClean="0"/>
              <a:t>                                                                     (</a:t>
            </a:r>
            <a:r>
              <a:rPr lang="en-GB" sz="1600" dirty="0" smtClean="0"/>
              <a:t>Dudley-Evans</a:t>
            </a:r>
            <a:r>
              <a:rPr lang="pl-PL" sz="1600" dirty="0" smtClean="0"/>
              <a:t> </a:t>
            </a:r>
            <a:r>
              <a:rPr lang="en-GB" sz="1600" dirty="0" smtClean="0"/>
              <a:t>and St John</a:t>
            </a:r>
            <a:r>
              <a:rPr lang="pl-PL" sz="1600" dirty="0" smtClean="0"/>
              <a:t>,</a:t>
            </a:r>
            <a:r>
              <a:rPr lang="en-GB" sz="1600" dirty="0" smtClean="0"/>
              <a:t>1998)</a:t>
            </a:r>
            <a:endParaRPr lang="pl-PL" sz="16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dirty="0" smtClean="0">
                <a:solidFill>
                  <a:srgbClr val="C00000"/>
                </a:solidFill>
              </a:rPr>
              <a:t>R</a:t>
            </a:r>
            <a:r>
              <a:rPr lang="en-US" dirty="0" err="1" smtClean="0">
                <a:solidFill>
                  <a:srgbClr val="C00000"/>
                </a:solidFill>
              </a:rPr>
              <a:t>oles</a:t>
            </a:r>
            <a:r>
              <a:rPr lang="en-US" dirty="0" smtClean="0">
                <a:solidFill>
                  <a:srgbClr val="C00000"/>
                </a:solidFill>
              </a:rPr>
              <a:t> of a BE instructor</a:t>
            </a:r>
            <a:endParaRPr lang="pl-PL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rgbClr val="3A48CE"/>
                </a:solidFill>
              </a:rPr>
              <a:t>Language provider </a:t>
            </a:r>
            <a:r>
              <a:rPr lang="en-US" sz="1800" dirty="0" smtClean="0"/>
              <a:t>(using teaching strategies in line with the Communicative Language Teaching) </a:t>
            </a:r>
            <a:endParaRPr lang="pl-PL" sz="1800" dirty="0" smtClean="0"/>
          </a:p>
          <a:p>
            <a:pPr lvl="0"/>
            <a:r>
              <a:rPr lang="en-US" b="1" dirty="0" smtClean="0">
                <a:solidFill>
                  <a:srgbClr val="3A48CE"/>
                </a:solidFill>
              </a:rPr>
              <a:t>Content provider </a:t>
            </a:r>
            <a:r>
              <a:rPr lang="en-US" sz="1800" dirty="0" smtClean="0"/>
              <a:t>(knowledgeable in the subject matter and able to elicit that knowledge; at least generally familiar with, interested in and enthusiastic about business related and cross-cultural issues)</a:t>
            </a:r>
            <a:endParaRPr lang="pl-PL" sz="1800" dirty="0" smtClean="0"/>
          </a:p>
          <a:p>
            <a:pPr lvl="0"/>
            <a:r>
              <a:rPr lang="en-US" b="1" dirty="0" smtClean="0">
                <a:solidFill>
                  <a:srgbClr val="3A48CE"/>
                </a:solidFill>
              </a:rPr>
              <a:t>Enthusiastic content learner</a:t>
            </a:r>
            <a:r>
              <a:rPr lang="pl-PL" dirty="0" smtClean="0"/>
              <a:t> </a:t>
            </a:r>
            <a:r>
              <a:rPr lang="pl-PL" sz="1800" dirty="0" smtClean="0"/>
              <a:t>(</a:t>
            </a:r>
            <a:r>
              <a:rPr lang="en-US" sz="1800" dirty="0" smtClean="0"/>
              <a:t>comfortable with drawing on learners’ specialist content knowledge</a:t>
            </a:r>
            <a:r>
              <a:rPr lang="pl-PL" sz="1800" dirty="0" smtClean="0"/>
              <a:t>)</a:t>
            </a:r>
          </a:p>
          <a:p>
            <a:pPr lvl="0"/>
            <a:r>
              <a:rPr lang="en-US" b="1" dirty="0" smtClean="0">
                <a:solidFill>
                  <a:srgbClr val="3A48CE"/>
                </a:solidFill>
              </a:rPr>
              <a:t>Effective business communicator</a:t>
            </a:r>
            <a:r>
              <a:rPr lang="en-US" dirty="0" smtClean="0"/>
              <a:t> </a:t>
            </a:r>
            <a:r>
              <a:rPr lang="pl-PL" sz="1800" dirty="0" smtClean="0"/>
              <a:t>(</a:t>
            </a:r>
            <a:r>
              <a:rPr lang="en-US" sz="1800" dirty="0" smtClean="0"/>
              <a:t>responsible for developing students’ </a:t>
            </a:r>
            <a:r>
              <a:rPr lang="pl-PL" sz="1800" dirty="0" smtClean="0"/>
              <a:t>Business </a:t>
            </a:r>
            <a:r>
              <a:rPr lang="pl-PL" sz="1800" dirty="0" err="1" smtClean="0"/>
              <a:t>English</a:t>
            </a:r>
            <a:r>
              <a:rPr lang="pl-PL" sz="1800" dirty="0" smtClean="0"/>
              <a:t> </a:t>
            </a:r>
            <a:r>
              <a:rPr lang="en-US" sz="1800" dirty="0" smtClean="0"/>
              <a:t>‘soft skills’ and overall communicative competence</a:t>
            </a:r>
            <a:r>
              <a:rPr lang="pl-PL" sz="1800" dirty="0" smtClean="0"/>
              <a:t>)</a:t>
            </a:r>
          </a:p>
          <a:p>
            <a:pPr lvl="0"/>
            <a:r>
              <a:rPr lang="en-US" b="1" dirty="0" smtClean="0">
                <a:solidFill>
                  <a:srgbClr val="3A48CE"/>
                </a:solidFill>
              </a:rPr>
              <a:t>Collaborator</a:t>
            </a:r>
            <a:r>
              <a:rPr lang="en-US" dirty="0" smtClean="0"/>
              <a:t> </a:t>
            </a:r>
            <a:r>
              <a:rPr lang="en-US" sz="2200" dirty="0" smtClean="0"/>
              <a:t>(</a:t>
            </a:r>
            <a:r>
              <a:rPr lang="en-US" sz="1800" dirty="0" smtClean="0"/>
              <a:t>engaged in various forms of cooperation with business specialists/ teachers)</a:t>
            </a:r>
            <a:endParaRPr lang="pl-PL" sz="1800" dirty="0" smtClean="0"/>
          </a:p>
          <a:p>
            <a:pPr lvl="0"/>
            <a:r>
              <a:rPr lang="en-US" b="1" dirty="0" smtClean="0">
                <a:solidFill>
                  <a:srgbClr val="3A48CE"/>
                </a:solidFill>
              </a:rPr>
              <a:t>Course programmer / designer </a:t>
            </a:r>
            <a:r>
              <a:rPr lang="en-US" sz="1800" dirty="0" smtClean="0"/>
              <a:t>(ideally not</a:t>
            </a:r>
            <a:endParaRPr lang="pl-PL" sz="1800" dirty="0" smtClean="0"/>
          </a:p>
          <a:p>
            <a:pPr lvl="0">
              <a:buNone/>
            </a:pPr>
            <a:r>
              <a:rPr lang="pl-PL" sz="1800" dirty="0" smtClean="0"/>
              <a:t>                  </a:t>
            </a:r>
            <a:r>
              <a:rPr lang="en-US" sz="1800" dirty="0" smtClean="0"/>
              <a:t> </a:t>
            </a:r>
            <a:r>
              <a:rPr lang="pl-PL" sz="1800" dirty="0" smtClean="0"/>
              <a:t>      </a:t>
            </a:r>
            <a:r>
              <a:rPr lang="en-US" sz="1800" dirty="0" smtClean="0"/>
              <a:t>designing the course around any </a:t>
            </a:r>
            <a:r>
              <a:rPr lang="en-US" sz="1800" dirty="0" err="1" smtClean="0"/>
              <a:t>coursebook</a:t>
            </a:r>
            <a:r>
              <a:rPr lang="en-US" sz="1800" dirty="0" smtClean="0"/>
              <a:t>)</a:t>
            </a:r>
            <a:endParaRPr lang="pl-PL" sz="1800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The model of a BE</a:t>
            </a:r>
            <a:r>
              <a:rPr lang="pl-PL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practitioner </a:t>
            </a:r>
            <a:endParaRPr lang="pl-PL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rgbClr val="3A48CE"/>
                </a:solidFill>
              </a:rPr>
              <a:t>Materials provider </a:t>
            </a:r>
            <a:r>
              <a:rPr lang="pl-PL" dirty="0" smtClean="0"/>
              <a:t> </a:t>
            </a:r>
            <a:r>
              <a:rPr lang="pl-PL" sz="1800" dirty="0" smtClean="0"/>
              <a:t>(</a:t>
            </a:r>
            <a:r>
              <a:rPr lang="en-US" sz="1800" dirty="0" smtClean="0"/>
              <a:t>selecting and adapting authentic materials to students’ specific needs</a:t>
            </a:r>
            <a:r>
              <a:rPr lang="pl-PL" sz="1800" dirty="0" smtClean="0"/>
              <a:t>)</a:t>
            </a:r>
          </a:p>
          <a:p>
            <a:pPr lvl="0"/>
            <a:r>
              <a:rPr lang="en-US" b="1" dirty="0" smtClean="0">
                <a:solidFill>
                  <a:srgbClr val="3A48CE"/>
                </a:solidFill>
              </a:rPr>
              <a:t>Class manager / consultant / facilitator </a:t>
            </a:r>
            <a:r>
              <a:rPr lang="en-US" sz="2000" dirty="0" smtClean="0"/>
              <a:t>rather than the ‘teller’, ‘primary knower’, ‘controller’</a:t>
            </a:r>
            <a:endParaRPr lang="pl-PL" sz="2000" dirty="0" smtClean="0"/>
          </a:p>
          <a:p>
            <a:pPr lvl="0"/>
            <a:r>
              <a:rPr lang="en-US" b="1" dirty="0" smtClean="0">
                <a:solidFill>
                  <a:srgbClr val="3A48CE"/>
                </a:solidFill>
              </a:rPr>
              <a:t>Learning trainer   </a:t>
            </a:r>
            <a:r>
              <a:rPr lang="pl-PL" sz="1800" dirty="0" smtClean="0"/>
              <a:t>(</a:t>
            </a:r>
            <a:r>
              <a:rPr lang="en-US" sz="1800" dirty="0" smtClean="0"/>
              <a:t>helping students build their autonomy and develop effective learning strategies</a:t>
            </a:r>
            <a:r>
              <a:rPr lang="pl-PL" sz="1800" dirty="0" smtClean="0"/>
              <a:t>)</a:t>
            </a:r>
          </a:p>
          <a:p>
            <a:pPr lvl="0"/>
            <a:r>
              <a:rPr lang="en-US" b="1" dirty="0" smtClean="0">
                <a:solidFill>
                  <a:srgbClr val="3A48CE"/>
                </a:solidFill>
              </a:rPr>
              <a:t>Creator of learner-centered classroom</a:t>
            </a:r>
            <a:endParaRPr lang="pl-PL" b="1" dirty="0" smtClean="0">
              <a:solidFill>
                <a:srgbClr val="3A48CE"/>
              </a:solidFill>
            </a:endParaRPr>
          </a:p>
          <a:p>
            <a:r>
              <a:rPr lang="en-US" b="1" dirty="0" smtClean="0">
                <a:solidFill>
                  <a:srgbClr val="3A48CE"/>
                </a:solidFill>
              </a:rPr>
              <a:t>Evaluator</a:t>
            </a:r>
            <a:r>
              <a:rPr lang="en-US" dirty="0" smtClean="0"/>
              <a:t> </a:t>
            </a:r>
            <a:r>
              <a:rPr lang="pl-PL" dirty="0" smtClean="0"/>
              <a:t> </a:t>
            </a:r>
            <a:r>
              <a:rPr lang="en-US" sz="1800" dirty="0" smtClean="0"/>
              <a:t>of language performance, but also (certain aspects of ) content</a:t>
            </a:r>
            <a:endParaRPr lang="pl-PL" sz="1800" b="1" dirty="0" smtClean="0">
              <a:solidFill>
                <a:srgbClr val="3A48CE"/>
              </a:solidFill>
            </a:endParaRPr>
          </a:p>
          <a:p>
            <a:pPr lvl="0"/>
            <a:r>
              <a:rPr lang="en-US" b="1" dirty="0" smtClean="0">
                <a:solidFill>
                  <a:srgbClr val="3A48CE"/>
                </a:solidFill>
              </a:rPr>
              <a:t>Researcher</a:t>
            </a:r>
            <a:r>
              <a:rPr lang="en-US" dirty="0" smtClean="0"/>
              <a:t> </a:t>
            </a:r>
            <a:r>
              <a:rPr lang="pl-PL" dirty="0" smtClean="0"/>
              <a:t> </a:t>
            </a:r>
            <a:r>
              <a:rPr lang="pl-PL" sz="1800" dirty="0" smtClean="0"/>
              <a:t>(</a:t>
            </a:r>
            <a:r>
              <a:rPr lang="en-US" sz="1800" dirty="0" smtClean="0"/>
              <a:t>even if not actively involved in research projects, at least aware of and in touch with research in the subject area</a:t>
            </a:r>
            <a:r>
              <a:rPr lang="pl-PL" sz="1800" dirty="0" smtClean="0"/>
              <a:t>)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The model of a BE</a:t>
            </a:r>
            <a:r>
              <a:rPr lang="pl-PL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practitioner </a:t>
            </a:r>
            <a:endParaRPr lang="pl-PL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835696" y="2780928"/>
            <a:ext cx="5698976" cy="288032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dirty="0"/>
              <a:t>H</a:t>
            </a:r>
            <a:r>
              <a:rPr lang="en-US" sz="2800" dirty="0" err="1"/>
              <a:t>ow</a:t>
            </a:r>
            <a:r>
              <a:rPr lang="en-US" sz="2800" dirty="0"/>
              <a:t> </a:t>
            </a:r>
            <a:r>
              <a:rPr lang="pl-PL" sz="2800" dirty="0"/>
              <a:t>do </a:t>
            </a:r>
            <a:r>
              <a:rPr lang="pl-PL" sz="2800" i="1" dirty="0" err="1" smtClean="0"/>
              <a:t>pre</a:t>
            </a:r>
            <a:r>
              <a:rPr lang="pl-PL" sz="2800" i="1" dirty="0" smtClean="0"/>
              <a:t>-service </a:t>
            </a:r>
            <a:r>
              <a:rPr lang="pl-PL" sz="2800" i="1" dirty="0" err="1"/>
              <a:t>learners</a:t>
            </a:r>
            <a:r>
              <a:rPr lang="pl-PL" sz="2800" i="1" dirty="0"/>
              <a:t> </a:t>
            </a:r>
            <a:endParaRPr lang="pl-PL" sz="2800" i="1" dirty="0" smtClean="0"/>
          </a:p>
          <a:p>
            <a:pPr marL="109728" indent="0" algn="ctr">
              <a:buNone/>
            </a:pPr>
            <a:r>
              <a:rPr lang="pl-PL" sz="2800" dirty="0" smtClean="0"/>
              <a:t>and </a:t>
            </a:r>
            <a:r>
              <a:rPr lang="pl-PL" sz="2800" i="1" dirty="0" err="1" smtClean="0"/>
              <a:t>job-experienced</a:t>
            </a:r>
            <a:r>
              <a:rPr lang="pl-PL" sz="2800" i="1" dirty="0" smtClean="0"/>
              <a:t> </a:t>
            </a:r>
            <a:r>
              <a:rPr lang="pl-PL" sz="2800" i="1" dirty="0" err="1" smtClean="0"/>
              <a:t>users</a:t>
            </a:r>
            <a:r>
              <a:rPr lang="en-US" sz="2800" i="1" dirty="0" smtClean="0"/>
              <a:t> </a:t>
            </a:r>
            <a:endParaRPr lang="pl-PL" sz="2800" i="1" dirty="0" smtClean="0"/>
          </a:p>
          <a:p>
            <a:pPr marL="109728" indent="0" algn="ctr">
              <a:buNone/>
            </a:pPr>
            <a:r>
              <a:rPr lang="en-US" sz="2800" dirty="0" smtClean="0"/>
              <a:t>perceive </a:t>
            </a:r>
            <a:r>
              <a:rPr lang="en-US" sz="2800" dirty="0"/>
              <a:t>the role of </a:t>
            </a:r>
            <a:endParaRPr lang="pl-PL" sz="2800" dirty="0" smtClean="0"/>
          </a:p>
          <a:p>
            <a:pPr marL="109728" indent="0" algn="ctr">
              <a:buNone/>
            </a:pPr>
            <a:r>
              <a:rPr lang="pl-PL" b="1" dirty="0" err="1" smtClean="0">
                <a:solidFill>
                  <a:srgbClr val="3A48CE"/>
                </a:solidFill>
              </a:rPr>
              <a:t>the</a:t>
            </a:r>
            <a:r>
              <a:rPr lang="pl-PL" b="1" dirty="0" smtClean="0">
                <a:solidFill>
                  <a:srgbClr val="3A48CE"/>
                </a:solidFill>
              </a:rPr>
              <a:t> </a:t>
            </a:r>
            <a:r>
              <a:rPr lang="en-US" b="1" dirty="0" smtClean="0">
                <a:solidFill>
                  <a:srgbClr val="3A48CE"/>
                </a:solidFill>
              </a:rPr>
              <a:t>Business </a:t>
            </a:r>
            <a:r>
              <a:rPr lang="en-US" b="1" dirty="0">
                <a:solidFill>
                  <a:srgbClr val="3A48CE"/>
                </a:solidFill>
              </a:rPr>
              <a:t>English teacher </a:t>
            </a:r>
            <a:endParaRPr lang="pl-PL" b="1" dirty="0" smtClean="0">
              <a:solidFill>
                <a:srgbClr val="3A48CE"/>
              </a:solidFill>
            </a:endParaRPr>
          </a:p>
          <a:p>
            <a:pPr marL="109728" indent="0" algn="ctr">
              <a:buNone/>
            </a:pPr>
            <a:r>
              <a:rPr lang="en-US" sz="2800" dirty="0" smtClean="0"/>
              <a:t>in </a:t>
            </a:r>
            <a:r>
              <a:rPr lang="en-US" sz="2800" dirty="0"/>
              <a:t>higher education</a:t>
            </a:r>
            <a:r>
              <a:rPr lang="pl-PL" sz="2800" dirty="0"/>
              <a:t>?</a:t>
            </a:r>
          </a:p>
          <a:p>
            <a:pPr algn="ctr"/>
            <a:endParaRPr lang="pl-PL" b="1" dirty="0" smtClean="0">
              <a:solidFill>
                <a:srgbClr val="3A48CE"/>
              </a:solidFill>
            </a:endParaRPr>
          </a:p>
          <a:p>
            <a:pPr algn="ctr"/>
            <a:endParaRPr lang="pl-PL" b="1" dirty="0">
              <a:solidFill>
                <a:srgbClr val="3A48CE"/>
              </a:solidFill>
            </a:endParaRPr>
          </a:p>
          <a:p>
            <a:pPr algn="ctr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44827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A Business English teacher </a:t>
            </a:r>
            <a:r>
              <a:rPr lang="pl-PL" sz="2800" dirty="0" smtClean="0">
                <a:solidFill>
                  <a:srgbClr val="C00000"/>
                </a:solidFill>
              </a:rPr>
              <a:t/>
            </a:r>
            <a:br>
              <a:rPr lang="pl-PL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and her/his role in academic </a:t>
            </a:r>
            <a:r>
              <a:rPr lang="en-US" sz="2800" dirty="0" err="1" smtClean="0">
                <a:solidFill>
                  <a:srgbClr val="C00000"/>
                </a:solidFill>
              </a:rPr>
              <a:t>educa</a:t>
            </a:r>
            <a:r>
              <a:rPr lang="pl-PL" sz="2800" dirty="0" err="1" smtClean="0">
                <a:solidFill>
                  <a:srgbClr val="C00000"/>
                </a:solidFill>
              </a:rPr>
              <a:t>tion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br>
              <a:rPr lang="pl-PL" sz="2800" dirty="0" smtClean="0">
                <a:solidFill>
                  <a:srgbClr val="C00000"/>
                </a:solidFill>
              </a:rPr>
            </a:br>
            <a:r>
              <a:rPr lang="pl-PL" sz="2800" dirty="0">
                <a:solidFill>
                  <a:srgbClr val="C00000"/>
                </a:solidFill>
              </a:rPr>
              <a:t/>
            </a:r>
            <a:br>
              <a:rPr lang="pl-PL" sz="2800" dirty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THE SURVEY</a:t>
            </a:r>
            <a:endParaRPr lang="pl-PL" sz="36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845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79512" y="1484784"/>
            <a:ext cx="8229600" cy="4525963"/>
          </a:xfrm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3200" dirty="0" smtClean="0">
                <a:solidFill>
                  <a:srgbClr val="3A48CE"/>
                </a:solidFill>
              </a:rPr>
              <a:t>   </a:t>
            </a:r>
          </a:p>
          <a:p>
            <a:pPr>
              <a:buNone/>
            </a:pPr>
            <a:r>
              <a:rPr lang="pl-PL" sz="3200" dirty="0" smtClean="0">
                <a:solidFill>
                  <a:srgbClr val="3A48CE"/>
                </a:solidFill>
              </a:rPr>
              <a:t>   ENGLISH</a:t>
            </a:r>
            <a:r>
              <a:rPr lang="pl-PL" dirty="0" smtClean="0"/>
              <a:t> 				  </a:t>
            </a:r>
            <a:r>
              <a:rPr lang="pl-PL" sz="3200" dirty="0" err="1" smtClean="0">
                <a:solidFill>
                  <a:srgbClr val="3A48CE"/>
                </a:solidFill>
              </a:rPr>
              <a:t>ENGLISH</a:t>
            </a:r>
            <a:endParaRPr lang="pl-PL" sz="3200" dirty="0" smtClean="0">
              <a:solidFill>
                <a:srgbClr val="3A48CE"/>
              </a:solidFill>
            </a:endParaRPr>
          </a:p>
          <a:p>
            <a:pPr>
              <a:buNone/>
            </a:pPr>
            <a:r>
              <a:rPr lang="pl-PL" dirty="0" smtClean="0"/>
              <a:t> </a:t>
            </a:r>
            <a:r>
              <a:rPr lang="pl-PL" dirty="0" err="1" smtClean="0"/>
              <a:t>taught</a:t>
            </a:r>
            <a:r>
              <a:rPr lang="pl-PL" dirty="0" smtClean="0"/>
              <a:t> (</a:t>
            </a:r>
            <a:r>
              <a:rPr lang="pl-PL" dirty="0" err="1" smtClean="0"/>
              <a:t>mostly</a:t>
            </a:r>
            <a:r>
              <a:rPr lang="pl-PL" dirty="0" smtClean="0"/>
              <a:t>) 			   </a:t>
            </a:r>
            <a:r>
              <a:rPr lang="pl-PL" dirty="0" err="1" smtClean="0"/>
              <a:t>used</a:t>
            </a:r>
            <a:r>
              <a:rPr lang="pl-PL" dirty="0" smtClean="0"/>
              <a:t> as a</a:t>
            </a:r>
          </a:p>
          <a:p>
            <a:pPr>
              <a:buNone/>
            </a:pPr>
            <a:r>
              <a:rPr lang="pl-PL" dirty="0" smtClean="0"/>
              <a:t>  as a </a:t>
            </a:r>
            <a:r>
              <a:rPr lang="pl-PL" dirty="0" err="1" smtClean="0"/>
              <a:t>separate</a:t>
            </a:r>
            <a:r>
              <a:rPr lang="pl-PL" dirty="0" smtClean="0"/>
              <a:t> 				    medium</a:t>
            </a:r>
          </a:p>
          <a:p>
            <a:pPr>
              <a:buNone/>
            </a:pPr>
            <a:r>
              <a:rPr lang="pl-PL" dirty="0" err="1" smtClean="0"/>
              <a:t>university</a:t>
            </a:r>
            <a:r>
              <a:rPr lang="pl-PL" dirty="0" smtClean="0"/>
              <a:t> </a:t>
            </a:r>
            <a:r>
              <a:rPr lang="pl-PL" dirty="0" err="1" smtClean="0"/>
              <a:t>subject</a:t>
            </a:r>
            <a:r>
              <a:rPr lang="pl-PL" dirty="0" smtClean="0"/>
              <a:t> 			 of </a:t>
            </a:r>
            <a:r>
              <a:rPr lang="pl-PL" dirty="0" err="1" smtClean="0"/>
              <a:t>instruction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– ESP </a:t>
            </a:r>
            <a:r>
              <a:rPr lang="pl-PL" dirty="0" err="1" smtClean="0"/>
              <a:t>courses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000" dirty="0" smtClean="0">
                <a:solidFill>
                  <a:srgbClr val="C00000"/>
                </a:solidFill>
              </a:rPr>
              <a:t>POLISH  UNIVERSITIES  IN  TRANSITION</a:t>
            </a:r>
            <a:endParaRPr lang="pl-PL" sz="4000" dirty="0">
              <a:solidFill>
                <a:srgbClr val="C00000"/>
              </a:solidFill>
            </a:endParaRPr>
          </a:p>
        </p:txBody>
      </p:sp>
      <p:cxnSp>
        <p:nvCxnSpPr>
          <p:cNvPr id="5" name="Łącznik prosty ze strzałką 4"/>
          <p:cNvCxnSpPr/>
          <p:nvPr/>
        </p:nvCxnSpPr>
        <p:spPr>
          <a:xfrm>
            <a:off x="3779912" y="3573016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3A48CE"/>
                </a:solidFill>
              </a:rPr>
              <a:t>Part 1 </a:t>
            </a:r>
            <a:r>
              <a:rPr lang="pl-PL" dirty="0" smtClean="0"/>
              <a:t>(</a:t>
            </a:r>
            <a:r>
              <a:rPr lang="pl-PL" b="1" dirty="0" smtClean="0"/>
              <a:t>12</a:t>
            </a:r>
            <a:r>
              <a:rPr lang="pl-PL" dirty="0" smtClean="0"/>
              <a:t> </a:t>
            </a:r>
            <a:r>
              <a:rPr lang="pl-PL" dirty="0" err="1" smtClean="0"/>
              <a:t>questions</a:t>
            </a:r>
            <a:r>
              <a:rPr lang="pl-PL" dirty="0" smtClean="0"/>
              <a:t>) -</a:t>
            </a:r>
            <a:r>
              <a:rPr lang="en-US" dirty="0" smtClean="0"/>
              <a:t> information about respondents </a:t>
            </a:r>
            <a:endParaRPr lang="pl-PL" dirty="0" smtClean="0"/>
          </a:p>
          <a:p>
            <a:pPr lvl="1"/>
            <a:r>
              <a:rPr lang="en-US" dirty="0" smtClean="0"/>
              <a:t>language competence</a:t>
            </a:r>
            <a:endParaRPr lang="pl-PL" dirty="0" smtClean="0"/>
          </a:p>
          <a:p>
            <a:pPr lvl="1"/>
            <a:r>
              <a:rPr lang="en-US" dirty="0" smtClean="0"/>
              <a:t>participation in an academic Business English course</a:t>
            </a:r>
            <a:endParaRPr lang="pl-PL" dirty="0" smtClean="0"/>
          </a:p>
          <a:p>
            <a:pPr lvl="1"/>
            <a:r>
              <a:rPr lang="en-US" dirty="0" smtClean="0"/>
              <a:t>current and future use of English at work</a:t>
            </a:r>
            <a:endParaRPr lang="pl-PL" dirty="0" smtClean="0"/>
          </a:p>
          <a:p>
            <a:r>
              <a:rPr lang="en-US" b="1" dirty="0" smtClean="0">
                <a:solidFill>
                  <a:srgbClr val="3A48CE"/>
                </a:solidFill>
              </a:rPr>
              <a:t>Part 2 </a:t>
            </a:r>
            <a:r>
              <a:rPr lang="pl-PL" dirty="0" smtClean="0"/>
              <a:t>(</a:t>
            </a:r>
            <a:r>
              <a:rPr lang="pl-PL" b="1" dirty="0" smtClean="0"/>
              <a:t>5</a:t>
            </a:r>
            <a:r>
              <a:rPr lang="pl-PL" dirty="0" smtClean="0"/>
              <a:t> </a:t>
            </a:r>
            <a:r>
              <a:rPr lang="pl-PL" dirty="0" err="1" smtClean="0"/>
              <a:t>questions</a:t>
            </a:r>
            <a:r>
              <a:rPr lang="pl-PL" dirty="0" smtClean="0"/>
              <a:t>) - </a:t>
            </a:r>
            <a:r>
              <a:rPr lang="en-US" dirty="0" smtClean="0"/>
              <a:t>the Business English lecturer</a:t>
            </a:r>
            <a:endParaRPr lang="pl-PL" dirty="0" smtClean="0"/>
          </a:p>
          <a:p>
            <a:pPr lvl="1"/>
            <a:r>
              <a:rPr lang="en-US" dirty="0" smtClean="0"/>
              <a:t>professional competence, including content knowledge and business communication</a:t>
            </a:r>
            <a:endParaRPr lang="pl-PL" dirty="0" smtClean="0"/>
          </a:p>
          <a:p>
            <a:pPr lvl="1"/>
            <a:r>
              <a:rPr lang="en-US" dirty="0" smtClean="0"/>
              <a:t>classroom presence </a:t>
            </a:r>
            <a:endParaRPr lang="pl-PL" dirty="0" smtClean="0"/>
          </a:p>
          <a:p>
            <a:pPr lvl="1"/>
            <a:r>
              <a:rPr lang="pl-PL" dirty="0"/>
              <a:t>m</a:t>
            </a:r>
            <a:r>
              <a:rPr lang="en-US" dirty="0" err="1" smtClean="0"/>
              <a:t>aterials</a:t>
            </a:r>
            <a:r>
              <a:rPr lang="en-US" dirty="0" smtClean="0"/>
              <a:t> development</a:t>
            </a:r>
            <a:endParaRPr lang="pl-PL" dirty="0" smtClean="0"/>
          </a:p>
          <a:p>
            <a:r>
              <a:rPr lang="en-US" b="1" dirty="0" smtClean="0">
                <a:solidFill>
                  <a:srgbClr val="3A48CE"/>
                </a:solidFill>
              </a:rPr>
              <a:t>Part 3</a:t>
            </a:r>
            <a:r>
              <a:rPr lang="en-US" dirty="0" smtClean="0"/>
              <a:t> (</a:t>
            </a:r>
            <a:r>
              <a:rPr lang="en-US" b="1" dirty="0" smtClean="0"/>
              <a:t>16</a:t>
            </a:r>
            <a:r>
              <a:rPr lang="en-US" dirty="0" smtClean="0"/>
              <a:t> questions) </a:t>
            </a:r>
            <a:r>
              <a:rPr lang="pl-PL" dirty="0" smtClean="0"/>
              <a:t>-</a:t>
            </a:r>
            <a:r>
              <a:rPr lang="en-US" dirty="0" smtClean="0"/>
              <a:t> the Business English classroom </a:t>
            </a:r>
            <a:endParaRPr lang="pl-PL" dirty="0" smtClean="0"/>
          </a:p>
          <a:p>
            <a:pPr lvl="1"/>
            <a:r>
              <a:rPr lang="en-US" dirty="0" smtClean="0"/>
              <a:t>homework</a:t>
            </a:r>
            <a:endParaRPr lang="pl-PL" dirty="0" smtClean="0"/>
          </a:p>
          <a:p>
            <a:pPr lvl="1"/>
            <a:r>
              <a:rPr lang="en-US" dirty="0" smtClean="0"/>
              <a:t>error correction</a:t>
            </a:r>
            <a:endParaRPr lang="pl-PL" dirty="0" smtClean="0"/>
          </a:p>
          <a:p>
            <a:pPr lvl="1"/>
            <a:r>
              <a:rPr lang="en-US" dirty="0" smtClean="0"/>
              <a:t>testing</a:t>
            </a:r>
            <a:endParaRPr lang="pl-PL" dirty="0" smtClean="0"/>
          </a:p>
          <a:p>
            <a:pPr lvl="1"/>
            <a:r>
              <a:rPr lang="en-US" dirty="0" smtClean="0"/>
              <a:t>the use of course books</a:t>
            </a:r>
            <a:endParaRPr lang="pl-PL" dirty="0" smtClean="0"/>
          </a:p>
          <a:p>
            <a:r>
              <a:rPr lang="en-US" b="1" dirty="0" smtClean="0">
                <a:solidFill>
                  <a:srgbClr val="3A48CE"/>
                </a:solidFill>
              </a:rPr>
              <a:t>Part 4</a:t>
            </a:r>
            <a:r>
              <a:rPr lang="en-US" dirty="0" smtClean="0"/>
              <a:t> (</a:t>
            </a:r>
            <a:r>
              <a:rPr lang="en-US" b="1" dirty="0" smtClean="0"/>
              <a:t>3</a:t>
            </a:r>
            <a:r>
              <a:rPr lang="en-US" dirty="0" smtClean="0"/>
              <a:t> questions) </a:t>
            </a:r>
            <a:r>
              <a:rPr lang="pl-PL" dirty="0" smtClean="0"/>
              <a:t>– a Business English </a:t>
            </a:r>
            <a:r>
              <a:rPr lang="pl-PL" dirty="0" err="1" smtClean="0"/>
              <a:t>course</a:t>
            </a:r>
            <a:r>
              <a:rPr lang="pl-PL" dirty="0" smtClean="0"/>
              <a:t> in </a:t>
            </a:r>
            <a:r>
              <a:rPr lang="pl-PL" dirty="0" err="1" smtClean="0"/>
              <a:t>university</a:t>
            </a:r>
            <a:r>
              <a:rPr lang="pl-PL" dirty="0" smtClean="0"/>
              <a:t> curriculum</a:t>
            </a:r>
          </a:p>
          <a:p>
            <a:pPr lvl="1"/>
            <a:r>
              <a:rPr lang="pl-PL" dirty="0" err="1"/>
              <a:t>c</a:t>
            </a:r>
            <a:r>
              <a:rPr lang="pl-PL" dirty="0" err="1" smtClean="0"/>
              <a:t>omposition</a:t>
            </a:r>
            <a:endParaRPr lang="pl-PL" dirty="0" smtClean="0"/>
          </a:p>
          <a:p>
            <a:pPr lvl="1"/>
            <a:r>
              <a:rPr lang="pl-PL" dirty="0" err="1" smtClean="0"/>
              <a:t>formula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A Business English teacher and her/his role in academic </a:t>
            </a:r>
            <a:r>
              <a:rPr lang="en-US" sz="2800" dirty="0" err="1" smtClean="0">
                <a:solidFill>
                  <a:srgbClr val="C00000"/>
                </a:solidFill>
              </a:rPr>
              <a:t>educa</a:t>
            </a:r>
            <a:r>
              <a:rPr lang="pl-PL" sz="2800" dirty="0" err="1" smtClean="0">
                <a:solidFill>
                  <a:srgbClr val="C00000"/>
                </a:solidFill>
              </a:rPr>
              <a:t>tion</a:t>
            </a:r>
            <a:r>
              <a:rPr lang="pl-PL" sz="2800" dirty="0" smtClean="0">
                <a:solidFill>
                  <a:srgbClr val="C00000"/>
                </a:solidFill>
              </a:rPr>
              <a:t> – THE SURVEY</a:t>
            </a:r>
            <a:endParaRPr lang="pl-PL" sz="28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886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176464"/>
          </a:xfrm>
        </p:spPr>
        <p:txBody>
          <a:bodyPr>
            <a:normAutofit/>
          </a:bodyPr>
          <a:lstStyle/>
          <a:p>
            <a:r>
              <a:rPr lang="pl-PL" b="1" dirty="0" err="1" smtClean="0">
                <a:solidFill>
                  <a:srgbClr val="3A48CE"/>
                </a:solidFill>
              </a:rPr>
              <a:t>University</a:t>
            </a:r>
            <a:r>
              <a:rPr lang="pl-PL" b="1" dirty="0" smtClean="0">
                <a:solidFill>
                  <a:srgbClr val="3A48CE"/>
                </a:solidFill>
              </a:rPr>
              <a:t> of </a:t>
            </a:r>
            <a:r>
              <a:rPr lang="pl-PL" b="1" dirty="0" err="1" smtClean="0">
                <a:solidFill>
                  <a:srgbClr val="3A48CE"/>
                </a:solidFill>
              </a:rPr>
              <a:t>Economics</a:t>
            </a:r>
            <a:r>
              <a:rPr lang="pl-PL" b="1" dirty="0" smtClean="0">
                <a:solidFill>
                  <a:srgbClr val="3A48CE"/>
                </a:solidFill>
              </a:rPr>
              <a:t> in Katowice, Poland</a:t>
            </a:r>
            <a:r>
              <a:rPr lang="en-US" dirty="0" smtClean="0"/>
              <a:t> </a:t>
            </a:r>
            <a:endParaRPr lang="pl-PL" dirty="0" smtClean="0"/>
          </a:p>
          <a:p>
            <a:pPr lvl="1"/>
            <a:r>
              <a:rPr lang="pl-PL" dirty="0" err="1" smtClean="0"/>
              <a:t>undergraduate</a:t>
            </a:r>
            <a:r>
              <a:rPr lang="pl-PL" dirty="0" smtClean="0"/>
              <a:t> </a:t>
            </a:r>
            <a:r>
              <a:rPr lang="pl-PL" dirty="0" err="1" smtClean="0"/>
              <a:t>students</a:t>
            </a:r>
            <a:r>
              <a:rPr lang="pl-PL" dirty="0" smtClean="0"/>
              <a:t> (116)</a:t>
            </a:r>
          </a:p>
          <a:p>
            <a:pPr lvl="1"/>
            <a:r>
              <a:rPr lang="pl-PL" dirty="0" err="1" smtClean="0"/>
              <a:t>master’s</a:t>
            </a:r>
            <a:r>
              <a:rPr lang="pl-PL" dirty="0" smtClean="0"/>
              <a:t> </a:t>
            </a:r>
            <a:r>
              <a:rPr lang="pl-PL" dirty="0" err="1" smtClean="0"/>
              <a:t>students</a:t>
            </a:r>
            <a:r>
              <a:rPr lang="pl-PL" dirty="0" smtClean="0"/>
              <a:t> (47)</a:t>
            </a:r>
          </a:p>
          <a:p>
            <a:pPr lvl="1"/>
            <a:r>
              <a:rPr lang="pl-PL" dirty="0" err="1" smtClean="0"/>
              <a:t>graduates</a:t>
            </a:r>
            <a:r>
              <a:rPr lang="pl-PL" dirty="0" smtClean="0"/>
              <a:t> (65)</a:t>
            </a:r>
          </a:p>
          <a:p>
            <a:pPr lvl="1"/>
            <a:endParaRPr lang="pl-PL" dirty="0" smtClean="0"/>
          </a:p>
          <a:p>
            <a:r>
              <a:rPr lang="pl-PL" b="1" dirty="0" err="1" smtClean="0">
                <a:solidFill>
                  <a:srgbClr val="3A48CE"/>
                </a:solidFill>
              </a:rPr>
              <a:t>University</a:t>
            </a:r>
            <a:r>
              <a:rPr lang="pl-PL" b="1" dirty="0" smtClean="0">
                <a:solidFill>
                  <a:srgbClr val="3A48CE"/>
                </a:solidFill>
              </a:rPr>
              <a:t> of Applied </a:t>
            </a:r>
            <a:r>
              <a:rPr lang="pl-PL" b="1" dirty="0" err="1" smtClean="0">
                <a:solidFill>
                  <a:srgbClr val="3A48CE"/>
                </a:solidFill>
              </a:rPr>
              <a:t>Sciences</a:t>
            </a:r>
            <a:r>
              <a:rPr lang="pl-PL" b="1" dirty="0" smtClean="0">
                <a:solidFill>
                  <a:srgbClr val="3A48CE"/>
                </a:solidFill>
              </a:rPr>
              <a:t> Wiener </a:t>
            </a:r>
            <a:r>
              <a:rPr lang="pl-PL" b="1" dirty="0">
                <a:solidFill>
                  <a:srgbClr val="3A48CE"/>
                </a:solidFill>
              </a:rPr>
              <a:t>Neustadt for Business and Engineering</a:t>
            </a:r>
            <a:r>
              <a:rPr lang="pl-PL" b="1" dirty="0" smtClean="0">
                <a:solidFill>
                  <a:srgbClr val="3A48CE"/>
                </a:solidFill>
              </a:rPr>
              <a:t>, Austria</a:t>
            </a:r>
            <a:endParaRPr lang="pl-PL" b="1" dirty="0">
              <a:solidFill>
                <a:srgbClr val="3A48CE"/>
              </a:solidFill>
            </a:endParaRPr>
          </a:p>
          <a:p>
            <a:pPr lvl="1"/>
            <a:r>
              <a:rPr lang="pl-PL" dirty="0" err="1" smtClean="0"/>
              <a:t>undergraduate</a:t>
            </a:r>
            <a:r>
              <a:rPr lang="pl-PL" dirty="0" smtClean="0"/>
              <a:t> and </a:t>
            </a:r>
            <a:r>
              <a:rPr lang="pl-PL" dirty="0" err="1" smtClean="0"/>
              <a:t>postgraduate</a:t>
            </a:r>
            <a:r>
              <a:rPr lang="pl-PL" dirty="0" smtClean="0"/>
              <a:t> </a:t>
            </a:r>
            <a:r>
              <a:rPr lang="pl-PL" dirty="0" err="1" smtClean="0"/>
              <a:t>students</a:t>
            </a:r>
            <a:r>
              <a:rPr lang="pl-PL" dirty="0" smtClean="0"/>
              <a:t> (66)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A Business English teacher and her/his role in academic </a:t>
            </a:r>
            <a:r>
              <a:rPr lang="en-US" sz="2800" dirty="0" err="1" smtClean="0">
                <a:solidFill>
                  <a:srgbClr val="C00000"/>
                </a:solidFill>
              </a:rPr>
              <a:t>educa</a:t>
            </a:r>
            <a:r>
              <a:rPr lang="pl-PL" sz="2800" dirty="0" err="1" smtClean="0">
                <a:solidFill>
                  <a:srgbClr val="C00000"/>
                </a:solidFill>
              </a:rPr>
              <a:t>tion</a:t>
            </a:r>
            <a:r>
              <a:rPr lang="pl-PL" sz="2800" dirty="0" smtClean="0">
                <a:solidFill>
                  <a:srgbClr val="C00000"/>
                </a:solidFill>
              </a:rPr>
              <a:t> – </a:t>
            </a:r>
            <a:r>
              <a:rPr lang="pl-PL" sz="2800" u="sng" dirty="0" smtClean="0">
                <a:solidFill>
                  <a:srgbClr val="C00000"/>
                </a:solidFill>
              </a:rPr>
              <a:t>RESPONDENTS</a:t>
            </a:r>
            <a:endParaRPr lang="pl-PL" sz="28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869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82453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pl-PL" sz="4000" b="1" dirty="0" smtClean="0">
                <a:solidFill>
                  <a:srgbClr val="3A48CE"/>
                </a:solidFill>
              </a:rPr>
              <a:t>RESULTS</a:t>
            </a:r>
          </a:p>
          <a:p>
            <a:pPr marL="109728" indent="0">
              <a:buNone/>
            </a:pPr>
            <a:r>
              <a:rPr lang="pl-PL" sz="2800" dirty="0" smtClean="0"/>
              <a:t>A </a:t>
            </a:r>
            <a:r>
              <a:rPr lang="pl-PL" sz="2800" b="1" dirty="0" smtClean="0">
                <a:solidFill>
                  <a:srgbClr val="C00000"/>
                </a:solidFill>
              </a:rPr>
              <a:t>Business English </a:t>
            </a:r>
            <a:r>
              <a:rPr lang="pl-PL" sz="2800" b="1" dirty="0" err="1" smtClean="0">
                <a:solidFill>
                  <a:srgbClr val="C00000"/>
                </a:solidFill>
              </a:rPr>
              <a:t>teacher</a:t>
            </a:r>
            <a:r>
              <a:rPr lang="pl-PL" sz="2800" b="1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/>
              <a:t>emerges</a:t>
            </a:r>
            <a:r>
              <a:rPr lang="pl-PL" sz="2800" dirty="0" smtClean="0"/>
              <a:t> as:</a:t>
            </a:r>
          </a:p>
          <a:p>
            <a:r>
              <a:rPr lang="pl-PL" sz="4000" dirty="0" smtClean="0"/>
              <a:t>a </a:t>
            </a:r>
            <a:r>
              <a:rPr lang="pl-PL" sz="4000" dirty="0" err="1" smtClean="0"/>
              <a:t>content</a:t>
            </a:r>
            <a:r>
              <a:rPr lang="pl-PL" sz="4000" dirty="0" smtClean="0"/>
              <a:t> </a:t>
            </a:r>
            <a:r>
              <a:rPr lang="pl-PL" sz="4000" dirty="0" err="1" smtClean="0"/>
              <a:t>provider</a:t>
            </a:r>
            <a:endParaRPr lang="pl-PL" sz="4000" dirty="0" smtClean="0"/>
          </a:p>
          <a:p>
            <a:r>
              <a:rPr lang="pl-PL" sz="4000" dirty="0" smtClean="0"/>
              <a:t>a </a:t>
            </a:r>
            <a:r>
              <a:rPr lang="pl-PL" sz="4000" dirty="0" err="1" smtClean="0"/>
              <a:t>language</a:t>
            </a:r>
            <a:r>
              <a:rPr lang="pl-PL" sz="4000" dirty="0" smtClean="0"/>
              <a:t> </a:t>
            </a:r>
            <a:r>
              <a:rPr lang="pl-PL" sz="4000" dirty="0" err="1" smtClean="0"/>
              <a:t>instructor</a:t>
            </a:r>
            <a:endParaRPr lang="pl-PL" sz="4000" dirty="0" smtClean="0"/>
          </a:p>
          <a:p>
            <a:r>
              <a:rPr lang="pl-PL" sz="4000" dirty="0" smtClean="0"/>
              <a:t>an </a:t>
            </a:r>
            <a:r>
              <a:rPr lang="pl-PL" sz="4000" dirty="0" err="1" smtClean="0"/>
              <a:t>evaluator</a:t>
            </a:r>
            <a:endParaRPr lang="pl-PL" sz="4000" dirty="0" smtClean="0"/>
          </a:p>
          <a:p>
            <a:r>
              <a:rPr lang="pl-PL" sz="2800" dirty="0" err="1" smtClean="0"/>
              <a:t>an</a:t>
            </a:r>
            <a:r>
              <a:rPr lang="pl-PL" sz="2800" dirty="0" smtClean="0"/>
              <a:t> </a:t>
            </a:r>
            <a:r>
              <a:rPr lang="pl-PL" sz="2800" dirty="0" err="1" smtClean="0"/>
              <a:t>effective</a:t>
            </a:r>
            <a:r>
              <a:rPr lang="pl-PL" sz="2800" dirty="0" smtClean="0"/>
              <a:t> business </a:t>
            </a:r>
            <a:r>
              <a:rPr lang="pl-PL" sz="2800" dirty="0" err="1" smtClean="0"/>
              <a:t>communicator</a:t>
            </a:r>
            <a:endParaRPr lang="pl-PL" sz="2800" dirty="0" smtClean="0"/>
          </a:p>
          <a:p>
            <a:r>
              <a:rPr lang="pl-PL" sz="2800" dirty="0" smtClean="0"/>
              <a:t>a </a:t>
            </a:r>
            <a:r>
              <a:rPr lang="pl-PL" sz="2800" dirty="0" err="1" smtClean="0"/>
              <a:t>creator</a:t>
            </a:r>
            <a:r>
              <a:rPr lang="pl-PL" sz="2800" dirty="0" smtClean="0"/>
              <a:t> of </a:t>
            </a:r>
            <a:r>
              <a:rPr lang="pl-PL" sz="2800" dirty="0" err="1" smtClean="0"/>
              <a:t>learner-centered</a:t>
            </a:r>
            <a:r>
              <a:rPr lang="pl-PL" sz="2800" dirty="0" smtClean="0"/>
              <a:t> </a:t>
            </a:r>
            <a:r>
              <a:rPr lang="pl-PL" sz="2800" dirty="0" err="1" smtClean="0"/>
              <a:t>classroom</a:t>
            </a:r>
            <a:endParaRPr lang="pl-PL" sz="2800" dirty="0" smtClean="0"/>
          </a:p>
          <a:p>
            <a:r>
              <a:rPr lang="pl-PL" sz="2800" dirty="0" smtClean="0"/>
              <a:t>a materials </a:t>
            </a:r>
            <a:r>
              <a:rPr lang="pl-PL" sz="2800" dirty="0" err="1" smtClean="0"/>
              <a:t>provider</a:t>
            </a:r>
            <a:endParaRPr lang="pl-PL" sz="2800" dirty="0" smtClean="0"/>
          </a:p>
          <a:p>
            <a:endParaRPr lang="pl-PL" sz="3200" b="1" dirty="0" smtClean="0"/>
          </a:p>
          <a:p>
            <a:pPr marL="109728" indent="0" algn="ctr">
              <a:buNone/>
            </a:pPr>
            <a:endParaRPr lang="pl-PL" sz="4000" b="1" dirty="0">
              <a:solidFill>
                <a:srgbClr val="3A48CE"/>
              </a:solidFill>
            </a:endParaRPr>
          </a:p>
          <a:p>
            <a:pPr marL="109728" indent="0" algn="ctr">
              <a:buNone/>
            </a:pPr>
            <a:endParaRPr lang="pl-PL" sz="4000" b="1" dirty="0" smtClean="0">
              <a:solidFill>
                <a:srgbClr val="3A48CE"/>
              </a:solidFill>
            </a:endParaRPr>
          </a:p>
          <a:p>
            <a:pPr marL="109728" indent="0" algn="ctr">
              <a:buNone/>
            </a:pPr>
            <a:endParaRPr lang="pl-PL" sz="4000" b="1" dirty="0">
              <a:solidFill>
                <a:srgbClr val="3A48CE"/>
              </a:solidFill>
            </a:endParaRPr>
          </a:p>
          <a:p>
            <a:pPr marL="109728" indent="0" algn="ctr">
              <a:buNone/>
            </a:pPr>
            <a:endParaRPr lang="pl-PL" sz="2400" b="1" dirty="0" smtClean="0">
              <a:solidFill>
                <a:srgbClr val="3A48CE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pl-PL" sz="3200" dirty="0" smtClean="0">
                <a:solidFill>
                  <a:srgbClr val="C00000"/>
                </a:solidFill>
              </a:rPr>
              <a:t>The </a:t>
            </a:r>
            <a:r>
              <a:rPr lang="pl-PL" sz="3200" dirty="0" err="1" smtClean="0">
                <a:solidFill>
                  <a:srgbClr val="C00000"/>
                </a:solidFill>
              </a:rPr>
              <a:t>survey</a:t>
            </a:r>
            <a:r>
              <a:rPr lang="pl-PL" sz="3200" dirty="0" smtClean="0">
                <a:solidFill>
                  <a:srgbClr val="C00000"/>
                </a:solidFill>
              </a:rPr>
              <a:t> - Part 2</a:t>
            </a:r>
            <a:br>
              <a:rPr lang="pl-PL" sz="3200" dirty="0" smtClean="0">
                <a:solidFill>
                  <a:srgbClr val="C00000"/>
                </a:solidFill>
              </a:rPr>
            </a:br>
            <a:r>
              <a:rPr lang="pl-PL" sz="3200" dirty="0" err="1" smtClean="0">
                <a:solidFill>
                  <a:srgbClr val="C00000"/>
                </a:solidFill>
              </a:rPr>
              <a:t>University</a:t>
            </a:r>
            <a:r>
              <a:rPr lang="pl-PL" sz="3200" dirty="0" smtClean="0">
                <a:solidFill>
                  <a:srgbClr val="C00000"/>
                </a:solidFill>
              </a:rPr>
              <a:t> Business English </a:t>
            </a:r>
            <a:r>
              <a:rPr lang="pl-PL" sz="3200" dirty="0" err="1" smtClean="0">
                <a:solidFill>
                  <a:srgbClr val="C00000"/>
                </a:solidFill>
              </a:rPr>
              <a:t>teacher</a:t>
            </a:r>
            <a:endParaRPr lang="pl-PL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071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1512168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pl-PL" b="1" dirty="0" err="1" smtClean="0">
                <a:solidFill>
                  <a:srgbClr val="3A48CE"/>
                </a:solidFill>
              </a:rPr>
              <a:t>Question</a:t>
            </a:r>
            <a:r>
              <a:rPr lang="pl-PL" b="1" dirty="0" smtClean="0">
                <a:solidFill>
                  <a:srgbClr val="3A48CE"/>
                </a:solidFill>
              </a:rPr>
              <a:t> 1</a:t>
            </a:r>
          </a:p>
          <a:p>
            <a:pPr marL="109728" indent="0">
              <a:buNone/>
            </a:pPr>
            <a:r>
              <a:rPr lang="en-US" b="1" dirty="0"/>
              <a:t>A Business English teacher and </a:t>
            </a:r>
            <a:r>
              <a:rPr lang="pl-PL" b="1" dirty="0" err="1" smtClean="0"/>
              <a:t>his</a:t>
            </a:r>
            <a:r>
              <a:rPr lang="pl-PL" b="1" dirty="0" smtClean="0"/>
              <a:t>/</a:t>
            </a:r>
            <a:r>
              <a:rPr lang="pl-PL" b="1" dirty="0" err="1" smtClean="0"/>
              <a:t>her</a:t>
            </a:r>
            <a:r>
              <a:rPr lang="pl-PL" b="1" dirty="0" smtClean="0"/>
              <a:t> </a:t>
            </a:r>
            <a:r>
              <a:rPr lang="en-US" b="1" dirty="0" smtClean="0"/>
              <a:t>knowledge </a:t>
            </a:r>
            <a:r>
              <a:rPr lang="en-US" b="1" dirty="0"/>
              <a:t>of business terms and </a:t>
            </a:r>
            <a:r>
              <a:rPr lang="en-US" b="1" dirty="0" smtClean="0"/>
              <a:t>concepts</a:t>
            </a:r>
            <a:endParaRPr lang="pl-PL" b="1" dirty="0" smtClean="0"/>
          </a:p>
          <a:p>
            <a:pPr marL="109728" indent="0">
              <a:buNone/>
            </a:pPr>
            <a:r>
              <a:rPr lang="pl-PL" b="1" dirty="0" smtClean="0"/>
              <a:t>					       G1   G2    G3    Au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pl-PL" sz="3200" dirty="0" smtClean="0">
                <a:solidFill>
                  <a:srgbClr val="C00000"/>
                </a:solidFill>
              </a:rPr>
              <a:t>The </a:t>
            </a:r>
            <a:r>
              <a:rPr lang="pl-PL" sz="3200" dirty="0" err="1" smtClean="0">
                <a:solidFill>
                  <a:srgbClr val="C00000"/>
                </a:solidFill>
              </a:rPr>
              <a:t>survey</a:t>
            </a:r>
            <a:r>
              <a:rPr lang="pl-PL" sz="3200" dirty="0" smtClean="0">
                <a:solidFill>
                  <a:srgbClr val="C00000"/>
                </a:solidFill>
              </a:rPr>
              <a:t> - Part 2</a:t>
            </a:r>
            <a:br>
              <a:rPr lang="pl-PL" sz="3200" dirty="0" smtClean="0">
                <a:solidFill>
                  <a:srgbClr val="C00000"/>
                </a:solidFill>
              </a:rPr>
            </a:br>
            <a:r>
              <a:rPr lang="pl-PL" sz="3200" dirty="0" err="1" smtClean="0">
                <a:solidFill>
                  <a:srgbClr val="C00000"/>
                </a:solidFill>
              </a:rPr>
              <a:t>University</a:t>
            </a:r>
            <a:r>
              <a:rPr lang="pl-PL" sz="3200" dirty="0" smtClean="0">
                <a:solidFill>
                  <a:srgbClr val="C00000"/>
                </a:solidFill>
              </a:rPr>
              <a:t> Business English </a:t>
            </a:r>
            <a:r>
              <a:rPr lang="pl-PL" sz="3200" dirty="0" err="1" smtClean="0">
                <a:solidFill>
                  <a:srgbClr val="C00000"/>
                </a:solidFill>
              </a:rPr>
              <a:t>teacher</a:t>
            </a:r>
            <a:endParaRPr lang="pl-PL" sz="3200" dirty="0">
              <a:solidFill>
                <a:srgbClr val="C0000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720730"/>
              </p:ext>
            </p:extLst>
          </p:nvPr>
        </p:nvGraphicFramePr>
        <p:xfrm>
          <a:off x="323528" y="2852936"/>
          <a:ext cx="856895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6584"/>
                <a:gridCol w="2520280"/>
                <a:gridCol w="79208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 teacher gives detailed explanations of business issues, including examples and real-life situations.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33.0</a:t>
                      </a:r>
                      <a:r>
                        <a:rPr lang="pl-PL" baseline="0" dirty="0" smtClean="0"/>
                        <a:t>   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60.9</a:t>
                      </a:r>
                      <a:r>
                        <a:rPr lang="pl-PL" sz="1800" b="1" baseline="0" dirty="0" smtClean="0">
                          <a:solidFill>
                            <a:schemeClr val="lt1"/>
                          </a:solidFill>
                        </a:rPr>
                        <a:t>   </a:t>
                      </a:r>
                      <a:r>
                        <a:rPr lang="en-US" dirty="0" smtClean="0"/>
                        <a:t>32.8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62.1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 teacher doesn’t have to be an expert, but she/he must be familiar with general business issues.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41.7</a:t>
                      </a:r>
                      <a:r>
                        <a:rPr kumimoji="0" lang="pl-P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dirty="0" smtClean="0"/>
                        <a:t>26.1</a:t>
                      </a:r>
                      <a:r>
                        <a:rPr lang="pl-PL" baseline="0" dirty="0" smtClean="0"/>
                        <a:t>   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43.8</a:t>
                      </a:r>
                      <a:endParaRPr lang="pl-PL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24.2</a:t>
                      </a:r>
                      <a:endParaRPr kumimoji="0" lang="pl-PL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 Business English teacher should be like a General English teacher, she/he just knows more words about business.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25.2</a:t>
                      </a:r>
                      <a:r>
                        <a:rPr lang="pl-PL" baseline="0" dirty="0" smtClean="0"/>
                        <a:t>    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10.9</a:t>
                      </a:r>
                      <a:r>
                        <a:rPr kumimoji="0" lang="pl-P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dirty="0" smtClean="0"/>
                        <a:t>23.4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13.6</a:t>
                      </a:r>
                      <a:endParaRPr lang="pl-PL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972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1512168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pl-PL" b="1" dirty="0" err="1" smtClean="0">
                <a:solidFill>
                  <a:srgbClr val="3A48CE"/>
                </a:solidFill>
              </a:rPr>
              <a:t>Question</a:t>
            </a:r>
            <a:r>
              <a:rPr lang="pl-PL" b="1" dirty="0" smtClean="0">
                <a:solidFill>
                  <a:srgbClr val="3A48CE"/>
                </a:solidFill>
              </a:rPr>
              <a:t> 2</a:t>
            </a:r>
          </a:p>
          <a:p>
            <a:pPr marL="109728" indent="0">
              <a:buNone/>
            </a:pPr>
            <a:r>
              <a:rPr lang="en-US" b="1" dirty="0"/>
              <a:t>Case studies, problem solving tasks, business role plays</a:t>
            </a:r>
            <a:endParaRPr lang="pl-PL" b="1" dirty="0"/>
          </a:p>
          <a:p>
            <a:pPr marL="109728" indent="0">
              <a:buNone/>
            </a:pPr>
            <a:r>
              <a:rPr lang="pl-PL" b="1" dirty="0" smtClean="0"/>
              <a:t>					       G1    G2     G3   Au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pl-PL" sz="3200" dirty="0" smtClean="0">
                <a:solidFill>
                  <a:srgbClr val="C00000"/>
                </a:solidFill>
              </a:rPr>
              <a:t>The </a:t>
            </a:r>
            <a:r>
              <a:rPr lang="pl-PL" sz="3200" dirty="0" err="1" smtClean="0">
                <a:solidFill>
                  <a:srgbClr val="C00000"/>
                </a:solidFill>
              </a:rPr>
              <a:t>survey</a:t>
            </a:r>
            <a:r>
              <a:rPr lang="pl-PL" sz="3200" dirty="0" smtClean="0">
                <a:solidFill>
                  <a:srgbClr val="C00000"/>
                </a:solidFill>
              </a:rPr>
              <a:t> - Part 2</a:t>
            </a:r>
            <a:br>
              <a:rPr lang="pl-PL" sz="3200" dirty="0" smtClean="0">
                <a:solidFill>
                  <a:srgbClr val="C00000"/>
                </a:solidFill>
              </a:rPr>
            </a:br>
            <a:r>
              <a:rPr lang="pl-PL" sz="3200" dirty="0" err="1" smtClean="0">
                <a:solidFill>
                  <a:srgbClr val="C00000"/>
                </a:solidFill>
              </a:rPr>
              <a:t>University</a:t>
            </a:r>
            <a:r>
              <a:rPr lang="pl-PL" sz="3200" dirty="0" smtClean="0">
                <a:solidFill>
                  <a:srgbClr val="C00000"/>
                </a:solidFill>
              </a:rPr>
              <a:t> Business English </a:t>
            </a:r>
            <a:r>
              <a:rPr lang="pl-PL" sz="3200" dirty="0" err="1" smtClean="0">
                <a:solidFill>
                  <a:srgbClr val="C00000"/>
                </a:solidFill>
              </a:rPr>
              <a:t>teacher</a:t>
            </a:r>
            <a:endParaRPr lang="pl-PL" sz="3200" dirty="0">
              <a:solidFill>
                <a:srgbClr val="C0000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377642"/>
              </p:ext>
            </p:extLst>
          </p:nvPr>
        </p:nvGraphicFramePr>
        <p:xfrm>
          <a:off x="323528" y="2852936"/>
          <a:ext cx="871296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576"/>
                <a:gridCol w="2722992"/>
                <a:gridCol w="8054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While doing business case studies and simulations, a teacher provides both language correction and evaluates business solutions proposed by students.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60.0</a:t>
                      </a: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kumimoji="0" lang="pl-PL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39.1	</a:t>
                      </a:r>
                      <a:r>
                        <a:rPr kumimoji="0" lang="pl-PL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31.3</a:t>
                      </a:r>
                      <a:endParaRPr kumimoji="0" lang="pl-PL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54.5</a:t>
                      </a:r>
                      <a:endParaRPr kumimoji="0"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we participate in business role plays, there is language correction and some discussion with the teacher on the outcome of the task performed.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31.3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52.2</a:t>
                      </a:r>
                      <a:r>
                        <a:rPr kumimoji="0" lang="pl-PL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59.4</a:t>
                      </a:r>
                      <a:endParaRPr lang="pl-PL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25.8</a:t>
                      </a:r>
                      <a:endParaRPr kumimoji="0" lang="pl-PL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After we do problem solving tasks, a teacher provides language feedback, but we don’t discuss and asses business solutions to the tasks.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8.7</a:t>
                      </a:r>
                      <a:r>
                        <a:rPr kumimoji="0" lang="pl-PL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6.5</a:t>
                      </a:r>
                      <a:r>
                        <a:rPr kumimoji="0" lang="pl-PL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9.4</a:t>
                      </a:r>
                      <a:endParaRPr kumimoji="0" lang="pl-PL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15.2</a:t>
                      </a:r>
                      <a:endParaRPr lang="pl-PL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08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1512168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pl-PL" b="1" dirty="0" err="1" smtClean="0">
                <a:solidFill>
                  <a:srgbClr val="3A48CE"/>
                </a:solidFill>
              </a:rPr>
              <a:t>Question</a:t>
            </a:r>
            <a:r>
              <a:rPr lang="pl-PL" b="1" dirty="0" smtClean="0">
                <a:solidFill>
                  <a:srgbClr val="3A48CE"/>
                </a:solidFill>
              </a:rPr>
              <a:t> 3</a:t>
            </a:r>
          </a:p>
          <a:p>
            <a:pPr marL="109728" indent="0">
              <a:buNone/>
            </a:pPr>
            <a:r>
              <a:rPr lang="en-US" b="1" dirty="0"/>
              <a:t>Soft skills (interpersonal communication, presenting, </a:t>
            </a:r>
            <a:r>
              <a:rPr lang="en-US" b="1" dirty="0" smtClean="0"/>
              <a:t>negotiating</a:t>
            </a:r>
            <a:r>
              <a:rPr lang="pl-PL" b="1" dirty="0" smtClean="0"/>
              <a:t>, etc.)</a:t>
            </a:r>
            <a:endParaRPr lang="pl-PL" b="1" dirty="0"/>
          </a:p>
          <a:p>
            <a:pPr marL="109728" indent="0">
              <a:buNone/>
            </a:pPr>
            <a:r>
              <a:rPr lang="pl-PL" b="1" dirty="0" smtClean="0"/>
              <a:t>					       G1    G2     G3   Au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pl-PL" sz="3200" dirty="0" smtClean="0">
                <a:solidFill>
                  <a:srgbClr val="C00000"/>
                </a:solidFill>
              </a:rPr>
              <a:t>The </a:t>
            </a:r>
            <a:r>
              <a:rPr lang="pl-PL" sz="3200" dirty="0" err="1" smtClean="0">
                <a:solidFill>
                  <a:srgbClr val="C00000"/>
                </a:solidFill>
              </a:rPr>
              <a:t>survey</a:t>
            </a:r>
            <a:r>
              <a:rPr lang="pl-PL" sz="3200" dirty="0" smtClean="0">
                <a:solidFill>
                  <a:srgbClr val="C00000"/>
                </a:solidFill>
              </a:rPr>
              <a:t> - Part 2</a:t>
            </a:r>
            <a:br>
              <a:rPr lang="pl-PL" sz="3200" dirty="0" smtClean="0">
                <a:solidFill>
                  <a:srgbClr val="C00000"/>
                </a:solidFill>
              </a:rPr>
            </a:br>
            <a:r>
              <a:rPr lang="pl-PL" sz="3200" dirty="0" err="1" smtClean="0">
                <a:solidFill>
                  <a:srgbClr val="C00000"/>
                </a:solidFill>
              </a:rPr>
              <a:t>University</a:t>
            </a:r>
            <a:r>
              <a:rPr lang="pl-PL" sz="3200" dirty="0" smtClean="0">
                <a:solidFill>
                  <a:srgbClr val="C00000"/>
                </a:solidFill>
              </a:rPr>
              <a:t> Business English </a:t>
            </a:r>
            <a:r>
              <a:rPr lang="pl-PL" sz="3200" dirty="0" err="1" smtClean="0">
                <a:solidFill>
                  <a:srgbClr val="C00000"/>
                </a:solidFill>
              </a:rPr>
              <a:t>teacher</a:t>
            </a:r>
            <a:endParaRPr lang="pl-PL" sz="3200" dirty="0">
              <a:solidFill>
                <a:srgbClr val="C0000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023727"/>
              </p:ext>
            </p:extLst>
          </p:nvPr>
        </p:nvGraphicFramePr>
        <p:xfrm>
          <a:off x="323528" y="2852936"/>
          <a:ext cx="871296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576"/>
                <a:gridCol w="2722992"/>
                <a:gridCol w="8054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teacher develops my soft skills both by providing and evaluating language and by discussing my </a:t>
                      </a:r>
                      <a:r>
                        <a:rPr kumimoji="0"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behaviour</a:t>
                      </a: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 given situation and how effective this </a:t>
                      </a:r>
                      <a:r>
                        <a:rPr kumimoji="0"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behaviour</a:t>
                      </a: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was.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53.9	47.8	45.3</a:t>
                      </a:r>
                      <a:endParaRPr kumimoji="0" lang="pl-PL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43.9</a:t>
                      </a:r>
                      <a:endParaRPr kumimoji="0"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teacher explains the importance of soft skills in business communication, but the evaluation of business communicative tasks focuses on language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behaviour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not on communicative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behaviour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37.4	</a:t>
                      </a: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41.3	</a:t>
                      </a: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39.1</a:t>
                      </a:r>
                      <a:endParaRPr lang="pl-PL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31.8</a:t>
                      </a:r>
                      <a:endParaRPr kumimoji="0" lang="pl-PL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role of a Business English teacher is not to teach us soft skills, but develop our language competence.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7.8	8.7	</a:t>
                      </a:r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15.6</a:t>
                      </a:r>
                      <a:endParaRPr kumimoji="0" lang="pl-PL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18.2</a:t>
                      </a:r>
                      <a:endParaRPr kumimoji="0" lang="pl-PL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820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1512168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pl-PL" b="1" dirty="0" err="1" smtClean="0">
                <a:solidFill>
                  <a:srgbClr val="3A48CE"/>
                </a:solidFill>
              </a:rPr>
              <a:t>Question</a:t>
            </a:r>
            <a:r>
              <a:rPr lang="pl-PL" b="1" dirty="0" smtClean="0">
                <a:solidFill>
                  <a:srgbClr val="3A48CE"/>
                </a:solidFill>
              </a:rPr>
              <a:t> 4</a:t>
            </a:r>
          </a:p>
          <a:p>
            <a:pPr marL="109728" indent="0">
              <a:buNone/>
            </a:pPr>
            <a:r>
              <a:rPr lang="en-US" b="1" dirty="0"/>
              <a:t>Business English teacher classroom </a:t>
            </a:r>
            <a:r>
              <a:rPr lang="en-US" b="1" dirty="0" smtClean="0"/>
              <a:t>presence</a:t>
            </a:r>
            <a:endParaRPr lang="pl-PL" b="1" dirty="0" smtClean="0"/>
          </a:p>
          <a:p>
            <a:pPr marL="109728" indent="0">
              <a:buNone/>
            </a:pPr>
            <a:r>
              <a:rPr lang="pl-PL" b="1" dirty="0" smtClean="0"/>
              <a:t>					       G1    G2     G3   Au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pl-PL" sz="3200" dirty="0" smtClean="0">
                <a:solidFill>
                  <a:srgbClr val="C00000"/>
                </a:solidFill>
              </a:rPr>
              <a:t>The </a:t>
            </a:r>
            <a:r>
              <a:rPr lang="pl-PL" sz="3200" dirty="0" err="1" smtClean="0">
                <a:solidFill>
                  <a:srgbClr val="C00000"/>
                </a:solidFill>
              </a:rPr>
              <a:t>survey</a:t>
            </a:r>
            <a:r>
              <a:rPr lang="pl-PL" sz="3200" dirty="0" smtClean="0">
                <a:solidFill>
                  <a:srgbClr val="C00000"/>
                </a:solidFill>
              </a:rPr>
              <a:t> - Part 2</a:t>
            </a:r>
            <a:br>
              <a:rPr lang="pl-PL" sz="3200" dirty="0" smtClean="0">
                <a:solidFill>
                  <a:srgbClr val="C00000"/>
                </a:solidFill>
              </a:rPr>
            </a:br>
            <a:r>
              <a:rPr lang="pl-PL" sz="3200" dirty="0" err="1" smtClean="0">
                <a:solidFill>
                  <a:srgbClr val="C00000"/>
                </a:solidFill>
              </a:rPr>
              <a:t>University</a:t>
            </a:r>
            <a:r>
              <a:rPr lang="pl-PL" sz="3200" dirty="0" smtClean="0">
                <a:solidFill>
                  <a:srgbClr val="C00000"/>
                </a:solidFill>
              </a:rPr>
              <a:t> Business English </a:t>
            </a:r>
            <a:r>
              <a:rPr lang="pl-PL" sz="3200" dirty="0" err="1" smtClean="0">
                <a:solidFill>
                  <a:srgbClr val="C00000"/>
                </a:solidFill>
              </a:rPr>
              <a:t>teacher</a:t>
            </a:r>
            <a:endParaRPr lang="pl-PL" sz="3200" dirty="0">
              <a:solidFill>
                <a:srgbClr val="C0000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168276"/>
              </p:ext>
            </p:extLst>
          </p:nvPr>
        </p:nvGraphicFramePr>
        <p:xfrm>
          <a:off x="323528" y="2852936"/>
          <a:ext cx="871296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576"/>
                <a:gridCol w="2664296"/>
                <a:gridCol w="86409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teacher offers space where learning can happen – distributes tasks, monitors time, makes sure everybody has a chance to contribute.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61.7	56.5</a:t>
                      </a:r>
                      <a:r>
                        <a:rPr kumimoji="0" lang="pl-PL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59.4</a:t>
                      </a:r>
                      <a:endParaRPr kumimoji="0" lang="pl-PL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71.2</a:t>
                      </a:r>
                      <a:endParaRPr kumimoji="0" lang="pl-PL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teacher is like a manager who delegates tasks and gives assignments and later holds students accountable for their execution.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7.8	</a:t>
                      </a: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13.0	</a:t>
                      </a: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14.1</a:t>
                      </a:r>
                      <a:endParaRPr kumimoji="0" lang="pl-PL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7.6</a:t>
                      </a:r>
                      <a:endParaRPr kumimoji="0" lang="pl-PL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teacher acts as an instructor, presenting the target language and providing clear and drill-like exercises, and evaluator, regularly testing students’ progress.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30.4	28.3	25.0</a:t>
                      </a:r>
                      <a:endParaRPr kumimoji="0" lang="pl-PL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15.2</a:t>
                      </a:r>
                      <a:endParaRPr kumimoji="0" lang="pl-PL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381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1512168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pl-PL" b="1" dirty="0" err="1" smtClean="0">
                <a:solidFill>
                  <a:srgbClr val="3A48CE"/>
                </a:solidFill>
              </a:rPr>
              <a:t>Question</a:t>
            </a:r>
            <a:r>
              <a:rPr lang="pl-PL" b="1" dirty="0" smtClean="0">
                <a:solidFill>
                  <a:srgbClr val="3A48CE"/>
                </a:solidFill>
              </a:rPr>
              <a:t> 5</a:t>
            </a:r>
          </a:p>
          <a:p>
            <a:pPr marL="109728" indent="0">
              <a:buNone/>
            </a:pPr>
            <a:r>
              <a:rPr lang="en-US" b="1" dirty="0"/>
              <a:t>Teaching materials – reading and listening texts, speaking tasks, case </a:t>
            </a:r>
            <a:r>
              <a:rPr lang="en-US" b="1" dirty="0" smtClean="0"/>
              <a:t>studies</a:t>
            </a:r>
            <a:endParaRPr lang="pl-PL" b="1" dirty="0" smtClean="0"/>
          </a:p>
          <a:p>
            <a:pPr marL="109728" indent="0">
              <a:buNone/>
            </a:pPr>
            <a:r>
              <a:rPr lang="pl-PL" b="1" dirty="0" smtClean="0"/>
              <a:t>					       G1    G2     G3   Au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pl-PL" sz="3200" dirty="0" smtClean="0">
                <a:solidFill>
                  <a:srgbClr val="C00000"/>
                </a:solidFill>
              </a:rPr>
              <a:t>The </a:t>
            </a:r>
            <a:r>
              <a:rPr lang="pl-PL" sz="3200" dirty="0" err="1" smtClean="0">
                <a:solidFill>
                  <a:srgbClr val="C00000"/>
                </a:solidFill>
              </a:rPr>
              <a:t>survey</a:t>
            </a:r>
            <a:r>
              <a:rPr lang="pl-PL" sz="3200" dirty="0" smtClean="0">
                <a:solidFill>
                  <a:srgbClr val="C00000"/>
                </a:solidFill>
              </a:rPr>
              <a:t> - Part 2</a:t>
            </a:r>
            <a:br>
              <a:rPr lang="pl-PL" sz="3200" dirty="0" smtClean="0">
                <a:solidFill>
                  <a:srgbClr val="C00000"/>
                </a:solidFill>
              </a:rPr>
            </a:br>
            <a:r>
              <a:rPr lang="pl-PL" sz="3200" dirty="0" err="1" smtClean="0">
                <a:solidFill>
                  <a:srgbClr val="C00000"/>
                </a:solidFill>
              </a:rPr>
              <a:t>University</a:t>
            </a:r>
            <a:r>
              <a:rPr lang="pl-PL" sz="3200" dirty="0" smtClean="0">
                <a:solidFill>
                  <a:srgbClr val="C00000"/>
                </a:solidFill>
              </a:rPr>
              <a:t> Business English </a:t>
            </a:r>
            <a:r>
              <a:rPr lang="pl-PL" sz="3200" dirty="0" err="1" smtClean="0">
                <a:solidFill>
                  <a:srgbClr val="C00000"/>
                </a:solidFill>
              </a:rPr>
              <a:t>teacher</a:t>
            </a:r>
            <a:endParaRPr lang="pl-PL" sz="3200" dirty="0">
              <a:solidFill>
                <a:srgbClr val="C0000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674162"/>
              </p:ext>
            </p:extLst>
          </p:nvPr>
        </p:nvGraphicFramePr>
        <p:xfrm>
          <a:off x="323528" y="2852936"/>
          <a:ext cx="871296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576"/>
                <a:gridCol w="2664296"/>
                <a:gridCol w="86409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teacher creates teaching materials as tasks such as discussion questions, simulations, role plays, while students work on new language themselves, using dictionaries and Internet resources.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20.9	26.1	21.9</a:t>
                      </a:r>
                      <a:endParaRPr kumimoji="0" lang="pl-PL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12.1</a:t>
                      </a:r>
                      <a:endParaRPr kumimoji="0" lang="pl-PL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teacher creates teaching materials both as tasks such as discussion questions, simulations, role plays, and as language exercises which focus on vocabulary and grammar building.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61.7</a:t>
                      </a:r>
                      <a:r>
                        <a:rPr kumimoji="0" lang="pl-PL" sz="2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63.0</a:t>
                      </a:r>
                      <a:r>
                        <a:rPr kumimoji="0" lang="pl-PL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64.1</a:t>
                      </a:r>
                      <a:endParaRPr kumimoji="0" lang="pl-PL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77.3</a:t>
                      </a:r>
                      <a:endParaRPr kumimoji="0" lang="pl-PL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teacher creates teaching materials which, first of all, teach students new vocabulary and grammar.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17.4	8.7	12.5</a:t>
                      </a:r>
                      <a:endParaRPr kumimoji="0" lang="pl-PL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4.5</a:t>
                      </a:r>
                      <a:endParaRPr kumimoji="0" lang="pl-PL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922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3600" b="1" dirty="0">
                <a:solidFill>
                  <a:srgbClr val="3A48CE"/>
                </a:solidFill>
              </a:rPr>
              <a:t>RESULTS</a:t>
            </a:r>
          </a:p>
          <a:p>
            <a:pPr marL="109728" indent="0">
              <a:buNone/>
            </a:pPr>
            <a:endParaRPr lang="pl-PL" sz="2400" dirty="0"/>
          </a:p>
          <a:p>
            <a:pPr marL="109728" indent="0">
              <a:buNone/>
            </a:pPr>
            <a:r>
              <a:rPr lang="pl-PL" sz="2400" dirty="0" smtClean="0"/>
              <a:t>A </a:t>
            </a:r>
            <a:r>
              <a:rPr lang="pl-PL" sz="2400" b="1" dirty="0">
                <a:solidFill>
                  <a:srgbClr val="C00000"/>
                </a:solidFill>
              </a:rPr>
              <a:t>Business English </a:t>
            </a:r>
            <a:r>
              <a:rPr lang="pl-PL" sz="2400" b="1" dirty="0" err="1">
                <a:solidFill>
                  <a:srgbClr val="C00000"/>
                </a:solidFill>
              </a:rPr>
              <a:t>teacher</a:t>
            </a:r>
            <a:r>
              <a:rPr lang="pl-PL" sz="2400" b="1" dirty="0">
                <a:solidFill>
                  <a:srgbClr val="C00000"/>
                </a:solidFill>
              </a:rPr>
              <a:t> </a:t>
            </a:r>
            <a:r>
              <a:rPr lang="pl-PL" sz="2400" dirty="0" err="1"/>
              <a:t>emerges</a:t>
            </a:r>
            <a:r>
              <a:rPr lang="pl-PL" sz="2400" dirty="0"/>
              <a:t> as:</a:t>
            </a:r>
          </a:p>
          <a:p>
            <a:pPr lvl="0"/>
            <a:r>
              <a:rPr lang="en-US" sz="4000" dirty="0" smtClean="0"/>
              <a:t>an evaluator</a:t>
            </a:r>
            <a:endParaRPr lang="pl-PL" sz="2400" dirty="0"/>
          </a:p>
          <a:p>
            <a:pPr lvl="0"/>
            <a:r>
              <a:rPr lang="en-US" sz="2400" dirty="0"/>
              <a:t>a creator of learner-centered </a:t>
            </a:r>
            <a:r>
              <a:rPr lang="en-US" sz="2400" dirty="0" smtClean="0"/>
              <a:t>classroom</a:t>
            </a:r>
            <a:endParaRPr lang="pl-PL" sz="2400" dirty="0"/>
          </a:p>
          <a:p>
            <a:pPr lvl="0"/>
            <a:r>
              <a:rPr lang="en-US" sz="2400" dirty="0"/>
              <a:t>a </a:t>
            </a:r>
            <a:r>
              <a:rPr lang="en-US" sz="2400" dirty="0" smtClean="0"/>
              <a:t>consultant</a:t>
            </a:r>
            <a:endParaRPr lang="pl-PL" sz="2400" dirty="0"/>
          </a:p>
          <a:p>
            <a:pPr lvl="0"/>
            <a:r>
              <a:rPr lang="en-US" sz="2400" dirty="0"/>
              <a:t>a course </a:t>
            </a:r>
            <a:r>
              <a:rPr lang="en-US" sz="2400" dirty="0" smtClean="0"/>
              <a:t>designer</a:t>
            </a:r>
            <a:endParaRPr lang="pl-PL" sz="2400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pl-PL" sz="3200" dirty="0" smtClean="0">
                <a:solidFill>
                  <a:srgbClr val="C00000"/>
                </a:solidFill>
              </a:rPr>
              <a:t>The </a:t>
            </a:r>
            <a:r>
              <a:rPr lang="pl-PL" sz="3200" dirty="0" err="1" smtClean="0">
                <a:solidFill>
                  <a:srgbClr val="C00000"/>
                </a:solidFill>
              </a:rPr>
              <a:t>survey</a:t>
            </a:r>
            <a:r>
              <a:rPr lang="pl-PL" sz="3200" dirty="0" smtClean="0">
                <a:solidFill>
                  <a:srgbClr val="C00000"/>
                </a:solidFill>
              </a:rPr>
              <a:t> - Part 3</a:t>
            </a:r>
            <a:br>
              <a:rPr lang="pl-PL" sz="3200" dirty="0" smtClean="0">
                <a:solidFill>
                  <a:srgbClr val="C00000"/>
                </a:solidFill>
              </a:rPr>
            </a:br>
            <a:r>
              <a:rPr lang="pl-PL" sz="3200" dirty="0" err="1" smtClean="0">
                <a:solidFill>
                  <a:srgbClr val="C00000"/>
                </a:solidFill>
              </a:rPr>
              <a:t>University</a:t>
            </a:r>
            <a:r>
              <a:rPr lang="pl-PL" sz="3200" dirty="0" smtClean="0">
                <a:solidFill>
                  <a:srgbClr val="C00000"/>
                </a:solidFill>
              </a:rPr>
              <a:t> Business English </a:t>
            </a:r>
            <a:r>
              <a:rPr lang="pl-PL" sz="3200" dirty="0" err="1" smtClean="0">
                <a:solidFill>
                  <a:srgbClr val="C00000"/>
                </a:solidFill>
              </a:rPr>
              <a:t>classroom</a:t>
            </a:r>
            <a:endParaRPr lang="pl-PL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972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pl-PL" sz="3200" dirty="0" smtClean="0">
                <a:solidFill>
                  <a:srgbClr val="C00000"/>
                </a:solidFill>
              </a:rPr>
              <a:t>The </a:t>
            </a:r>
            <a:r>
              <a:rPr lang="pl-PL" sz="3200" dirty="0" err="1" smtClean="0">
                <a:solidFill>
                  <a:srgbClr val="C00000"/>
                </a:solidFill>
              </a:rPr>
              <a:t>survey</a:t>
            </a:r>
            <a:r>
              <a:rPr lang="pl-PL" sz="3200" dirty="0" smtClean="0">
                <a:solidFill>
                  <a:srgbClr val="C00000"/>
                </a:solidFill>
              </a:rPr>
              <a:t> - Part 3</a:t>
            </a:r>
            <a:br>
              <a:rPr lang="pl-PL" sz="3200" dirty="0" smtClean="0">
                <a:solidFill>
                  <a:srgbClr val="C00000"/>
                </a:solidFill>
              </a:rPr>
            </a:br>
            <a:r>
              <a:rPr lang="pl-PL" sz="3200" dirty="0" err="1" smtClean="0">
                <a:solidFill>
                  <a:srgbClr val="C00000"/>
                </a:solidFill>
              </a:rPr>
              <a:t>University</a:t>
            </a:r>
            <a:r>
              <a:rPr lang="pl-PL" sz="3200" dirty="0" smtClean="0">
                <a:solidFill>
                  <a:srgbClr val="C00000"/>
                </a:solidFill>
              </a:rPr>
              <a:t> Business English </a:t>
            </a:r>
            <a:r>
              <a:rPr lang="pl-PL" sz="3200" dirty="0" err="1" smtClean="0">
                <a:solidFill>
                  <a:srgbClr val="C00000"/>
                </a:solidFill>
              </a:rPr>
              <a:t>classroom</a:t>
            </a:r>
            <a:endParaRPr lang="pl-PL" sz="3200" dirty="0">
              <a:solidFill>
                <a:srgbClr val="C00000"/>
              </a:solidFill>
            </a:endParaRPr>
          </a:p>
        </p:txBody>
      </p:sp>
      <p:sp>
        <p:nvSpPr>
          <p:cNvPr id="5" name="Symbol zastępczy zawartości 1"/>
          <p:cNvSpPr>
            <a:spLocks noGrp="1"/>
          </p:cNvSpPr>
          <p:nvPr>
            <p:ph idx="1"/>
          </p:nvPr>
        </p:nvSpPr>
        <p:spPr>
          <a:xfrm>
            <a:off x="179512" y="1481329"/>
            <a:ext cx="8712968" cy="939559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pl-PL" b="1" dirty="0" err="1" smtClean="0">
                <a:solidFill>
                  <a:srgbClr val="3A48CE"/>
                </a:solidFill>
              </a:rPr>
              <a:t>Evaluator</a:t>
            </a:r>
            <a:endParaRPr lang="pl-PL" b="1" dirty="0" smtClean="0">
              <a:solidFill>
                <a:srgbClr val="3A48CE"/>
              </a:solidFill>
            </a:endParaRPr>
          </a:p>
          <a:p>
            <a:pPr marL="109728" indent="0">
              <a:buNone/>
            </a:pPr>
            <a:r>
              <a:rPr lang="pl-PL" b="1" dirty="0" smtClean="0"/>
              <a:t>					</a:t>
            </a:r>
          </a:p>
          <a:p>
            <a:pPr marL="109728" indent="0">
              <a:buNone/>
            </a:pP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466609"/>
              </p:ext>
            </p:extLst>
          </p:nvPr>
        </p:nvGraphicFramePr>
        <p:xfrm>
          <a:off x="323528" y="1988840"/>
          <a:ext cx="8568951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576"/>
                <a:gridCol w="2592288"/>
                <a:gridCol w="792087"/>
              </a:tblGrid>
              <a:tr h="370840">
                <a:tc gridSpan="3">
                  <a:txBody>
                    <a:bodyPr/>
                    <a:lstStyle/>
                    <a:p>
                      <a:pPr algn="r"/>
                      <a:r>
                        <a:rPr lang="pl-PL" b="1" dirty="0" smtClean="0"/>
                        <a:t>G1          G2          G3       Au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regular feedback following the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completion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a particular project or modules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80.2      89.3      84.6</a:t>
                      </a:r>
                      <a:endParaRPr kumimoji="0" lang="pl-PL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solidFill>
                            <a:srgbClr val="C00000"/>
                          </a:solidFill>
                        </a:rPr>
                        <a:t>92.4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immediate correction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mistakes made by individual learners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93.</a:t>
                      </a:r>
                      <a:r>
                        <a:rPr kumimoji="0" lang="pl-PL" sz="20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   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82.7</a:t>
                      </a:r>
                      <a:r>
                        <a:rPr kumimoji="0" lang="pl-PL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87.5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81.5</a:t>
                      </a:r>
                      <a:endParaRPr lang="pl-PL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feedback involving both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language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learning progress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content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knowledge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48.7</a:t>
                      </a:r>
                      <a:r>
                        <a:rPr kumimoji="0" lang="pl-PL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63.0</a:t>
                      </a:r>
                      <a:r>
                        <a:rPr kumimoji="0" lang="pl-PL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53.</a:t>
                      </a:r>
                      <a:r>
                        <a:rPr kumimoji="0" lang="pl-PL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pl-PL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solidFill>
                            <a:srgbClr val="C00000"/>
                          </a:solidFill>
                        </a:rPr>
                        <a:t>81.9</a:t>
                      </a:r>
                      <a:endParaRPr lang="pl-PL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 on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accuracy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during the testing process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55.7</a:t>
                      </a:r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63.1</a:t>
                      </a:r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51.6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50.0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error correction and feedback as necessary elements of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productive tasks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(speaking and writing)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69.5</a:t>
                      </a: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84.8</a:t>
                      </a:r>
                      <a:r>
                        <a:rPr kumimoji="0" lang="pl-PL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86.0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solidFill>
                            <a:srgbClr val="C00000"/>
                          </a:solidFill>
                        </a:rPr>
                        <a:t>87.9</a:t>
                      </a:r>
                      <a:endParaRPr lang="pl-PL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feedback on the effectiveness of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communication</a:t>
                      </a:r>
                      <a:endParaRPr kumimoji="0" lang="pl-PL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82.6</a:t>
                      </a:r>
                      <a:r>
                        <a:rPr kumimoji="0" lang="pl-PL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80.4</a:t>
                      </a:r>
                      <a:r>
                        <a:rPr kumimoji="0" lang="pl-PL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86.0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66.6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179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pl-PL" dirty="0" smtClean="0"/>
              <a:t>  To </a:t>
            </a:r>
            <a:r>
              <a:rPr lang="pl-PL" dirty="0" err="1" smtClean="0"/>
              <a:t>capture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smtClean="0">
                <a:solidFill>
                  <a:srgbClr val="3A48CE"/>
                </a:solidFill>
              </a:rPr>
              <a:t>‘</a:t>
            </a:r>
            <a:r>
              <a:rPr lang="pl-PL" dirty="0" err="1" smtClean="0">
                <a:solidFill>
                  <a:srgbClr val="3A48CE"/>
                </a:solidFill>
              </a:rPr>
              <a:t>transition</a:t>
            </a:r>
            <a:r>
              <a:rPr lang="pl-PL" dirty="0" smtClean="0">
                <a:solidFill>
                  <a:srgbClr val="3A48CE"/>
                </a:solidFill>
              </a:rPr>
              <a:t> period’ </a:t>
            </a:r>
            <a:endParaRPr lang="pl-PL" dirty="0" smtClean="0"/>
          </a:p>
          <a:p>
            <a:pPr>
              <a:lnSpc>
                <a:spcPct val="150000"/>
              </a:lnSpc>
              <a:buNone/>
            </a:pPr>
            <a:endParaRPr lang="pl-PL" dirty="0" smtClean="0"/>
          </a:p>
          <a:p>
            <a:pPr>
              <a:lnSpc>
                <a:spcPct val="150000"/>
              </a:lnSpc>
              <a:buNone/>
            </a:pPr>
            <a:r>
              <a:rPr lang="pl-PL" dirty="0" smtClean="0"/>
              <a:t>   </a:t>
            </a:r>
          </a:p>
          <a:p>
            <a:pPr>
              <a:lnSpc>
                <a:spcPct val="150000"/>
              </a:lnSpc>
              <a:buNone/>
            </a:pPr>
            <a:r>
              <a:rPr lang="pl-PL" dirty="0" smtClean="0"/>
              <a:t>  by </a:t>
            </a:r>
            <a:r>
              <a:rPr lang="pl-PL" dirty="0" err="1" smtClean="0"/>
              <a:t>investigating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>
                <a:solidFill>
                  <a:srgbClr val="3A48CE"/>
                </a:solidFill>
              </a:rPr>
              <a:t>current</a:t>
            </a:r>
            <a:r>
              <a:rPr lang="pl-PL" dirty="0" smtClean="0"/>
              <a:t> </a:t>
            </a:r>
            <a:r>
              <a:rPr lang="pl-PL" dirty="0" err="1" smtClean="0"/>
              <a:t>perceptions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Business </a:t>
            </a:r>
            <a:r>
              <a:rPr lang="pl-PL" dirty="0" err="1" smtClean="0"/>
              <a:t>English</a:t>
            </a:r>
            <a:r>
              <a:rPr lang="pl-PL" dirty="0" smtClean="0"/>
              <a:t> </a:t>
            </a:r>
            <a:r>
              <a:rPr lang="pl-PL" dirty="0" err="1" smtClean="0"/>
              <a:t>learners</a:t>
            </a:r>
            <a:r>
              <a:rPr lang="pl-PL" dirty="0" smtClean="0"/>
              <a:t> and </a:t>
            </a:r>
            <a:r>
              <a:rPr lang="pl-PL" dirty="0" err="1" smtClean="0"/>
              <a:t>users</a:t>
            </a:r>
            <a:r>
              <a:rPr lang="pl-PL" dirty="0" smtClean="0"/>
              <a:t> </a:t>
            </a:r>
            <a:r>
              <a:rPr lang="pl-PL" dirty="0" err="1" smtClean="0"/>
              <a:t>have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roles</a:t>
            </a:r>
            <a:r>
              <a:rPr lang="pl-PL" dirty="0" smtClean="0"/>
              <a:t> to be </a:t>
            </a:r>
            <a:r>
              <a:rPr lang="pl-PL" dirty="0" err="1" smtClean="0"/>
              <a:t>perfomed</a:t>
            </a:r>
            <a:r>
              <a:rPr lang="pl-PL" dirty="0" smtClean="0"/>
              <a:t> by BE </a:t>
            </a:r>
            <a:r>
              <a:rPr lang="pl-PL" dirty="0" err="1" smtClean="0"/>
              <a:t>lecturers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university</a:t>
            </a:r>
            <a:r>
              <a:rPr lang="pl-PL" dirty="0" smtClean="0"/>
              <a:t> </a:t>
            </a:r>
            <a:r>
              <a:rPr lang="pl-PL" dirty="0" err="1" smtClean="0"/>
              <a:t>settings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800" dirty="0" smtClean="0">
                <a:solidFill>
                  <a:srgbClr val="C00000"/>
                </a:solidFill>
              </a:rPr>
              <a:t>AIMS</a:t>
            </a:r>
            <a:endParaRPr lang="pl-PL" sz="4800" dirty="0">
              <a:solidFill>
                <a:srgbClr val="C00000"/>
              </a:solidFill>
            </a:endParaRPr>
          </a:p>
        </p:txBody>
      </p:sp>
      <p:cxnSp>
        <p:nvCxnSpPr>
          <p:cNvPr id="8" name="Łącznik prosty ze strzałką 7"/>
          <p:cNvCxnSpPr/>
          <p:nvPr/>
        </p:nvCxnSpPr>
        <p:spPr>
          <a:xfrm>
            <a:off x="4283968" y="2204864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31780" cy="864096"/>
          </a:xfrm>
        </p:spPr>
        <p:txBody>
          <a:bodyPr>
            <a:noAutofit/>
          </a:bodyPr>
          <a:lstStyle/>
          <a:p>
            <a:pPr algn="ctr"/>
            <a:r>
              <a:rPr lang="pl-PL" sz="3200" dirty="0" smtClean="0">
                <a:solidFill>
                  <a:srgbClr val="C00000"/>
                </a:solidFill>
              </a:rPr>
              <a:t>The </a:t>
            </a:r>
            <a:r>
              <a:rPr lang="pl-PL" sz="3200" dirty="0" err="1" smtClean="0">
                <a:solidFill>
                  <a:srgbClr val="C00000"/>
                </a:solidFill>
              </a:rPr>
              <a:t>survey</a:t>
            </a:r>
            <a:r>
              <a:rPr lang="pl-PL" sz="3200" dirty="0" smtClean="0">
                <a:solidFill>
                  <a:srgbClr val="C00000"/>
                </a:solidFill>
              </a:rPr>
              <a:t> - Part 4</a:t>
            </a:r>
            <a:br>
              <a:rPr lang="pl-PL" sz="3200" dirty="0" smtClean="0">
                <a:solidFill>
                  <a:srgbClr val="C00000"/>
                </a:solidFill>
              </a:rPr>
            </a:br>
            <a:r>
              <a:rPr lang="pl-PL" sz="2900" dirty="0" smtClean="0">
                <a:solidFill>
                  <a:srgbClr val="C00000"/>
                </a:solidFill>
              </a:rPr>
              <a:t>Business English </a:t>
            </a:r>
            <a:r>
              <a:rPr lang="pl-PL" sz="2900" dirty="0" err="1" smtClean="0">
                <a:solidFill>
                  <a:srgbClr val="C00000"/>
                </a:solidFill>
              </a:rPr>
              <a:t>course</a:t>
            </a:r>
            <a:r>
              <a:rPr lang="pl-PL" sz="2900" dirty="0" smtClean="0">
                <a:solidFill>
                  <a:srgbClr val="C00000"/>
                </a:solidFill>
              </a:rPr>
              <a:t> in </a:t>
            </a:r>
            <a:r>
              <a:rPr lang="pl-PL" sz="2900" dirty="0" err="1" smtClean="0">
                <a:solidFill>
                  <a:srgbClr val="C00000"/>
                </a:solidFill>
              </a:rPr>
              <a:t>university</a:t>
            </a:r>
            <a:r>
              <a:rPr lang="pl-PL" sz="2900" dirty="0" smtClean="0">
                <a:solidFill>
                  <a:srgbClr val="C00000"/>
                </a:solidFill>
              </a:rPr>
              <a:t> curriculum</a:t>
            </a:r>
            <a:endParaRPr lang="pl-PL" sz="2900" dirty="0">
              <a:solidFill>
                <a:srgbClr val="C00000"/>
              </a:solidFill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6728870"/>
              </p:ext>
            </p:extLst>
          </p:nvPr>
        </p:nvGraphicFramePr>
        <p:xfrm>
          <a:off x="827584" y="1124744"/>
          <a:ext cx="770485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5972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31780" cy="864096"/>
          </a:xfrm>
        </p:spPr>
        <p:txBody>
          <a:bodyPr>
            <a:noAutofit/>
          </a:bodyPr>
          <a:lstStyle/>
          <a:p>
            <a:pPr algn="ctr"/>
            <a:r>
              <a:rPr lang="pl-PL" sz="2900" dirty="0" smtClean="0">
                <a:solidFill>
                  <a:srgbClr val="C00000"/>
                </a:solidFill>
              </a:rPr>
              <a:t>Business English </a:t>
            </a:r>
            <a:r>
              <a:rPr lang="pl-PL" sz="2900" dirty="0" err="1" smtClean="0">
                <a:solidFill>
                  <a:srgbClr val="C00000"/>
                </a:solidFill>
              </a:rPr>
              <a:t>course</a:t>
            </a:r>
            <a:r>
              <a:rPr lang="pl-PL" sz="2900" dirty="0" smtClean="0">
                <a:solidFill>
                  <a:srgbClr val="C00000"/>
                </a:solidFill>
              </a:rPr>
              <a:t> in </a:t>
            </a:r>
            <a:r>
              <a:rPr lang="pl-PL" sz="2900" dirty="0" err="1" smtClean="0">
                <a:solidFill>
                  <a:srgbClr val="C00000"/>
                </a:solidFill>
              </a:rPr>
              <a:t>university</a:t>
            </a:r>
            <a:r>
              <a:rPr lang="pl-PL" sz="2900" dirty="0" smtClean="0">
                <a:solidFill>
                  <a:srgbClr val="C00000"/>
                </a:solidFill>
              </a:rPr>
              <a:t> curriculum</a:t>
            </a:r>
            <a:endParaRPr lang="pl-PL" sz="2900" dirty="0">
              <a:solidFill>
                <a:srgbClr val="C00000"/>
              </a:solidFill>
            </a:endParaRP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570619"/>
              </p:ext>
            </p:extLst>
          </p:nvPr>
        </p:nvGraphicFramePr>
        <p:xfrm>
          <a:off x="683568" y="908720"/>
          <a:ext cx="777686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4178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5842287"/>
            <a:ext cx="9144000" cy="1214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REFERENCES:</a:t>
            </a:r>
            <a:endParaRPr kumimoji="0" lang="pl-PL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pl-PL" sz="1050" dirty="0" smtClean="0">
                <a:cs typeface="Times New Roman" pitchFamily="18" charset="0"/>
              </a:rPr>
              <a:t>   </a:t>
            </a:r>
            <a:r>
              <a:rPr lang="en-GB" sz="1050" dirty="0" smtClean="0">
                <a:cs typeface="Times New Roman" pitchFamily="18" charset="0"/>
              </a:rPr>
              <a:t>Bhatia, V.K., 2004. </a:t>
            </a:r>
            <a:r>
              <a:rPr lang="en-GB" sz="1050" i="1" dirty="0" smtClean="0">
                <a:cs typeface="Times New Roman" pitchFamily="18" charset="0"/>
              </a:rPr>
              <a:t>Worlds of Written Discourse</a:t>
            </a:r>
            <a:r>
              <a:rPr lang="en-GB" sz="1050" dirty="0" smtClean="0">
                <a:cs typeface="Times New Roman" pitchFamily="18" charset="0"/>
              </a:rPr>
              <a:t>. London/New York: Continuum.</a:t>
            </a:r>
            <a:endParaRPr lang="pl-PL" sz="1050" dirty="0" smtClean="0"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pl-PL" sz="1050" dirty="0" smtClean="0">
                <a:cs typeface="Times New Roman" pitchFamily="18" charset="0"/>
              </a:rPr>
              <a:t>   </a:t>
            </a:r>
            <a:r>
              <a:rPr lang="en-GB" sz="1050" dirty="0" err="1" smtClean="0">
                <a:cs typeface="Times New Roman" pitchFamily="18" charset="0"/>
              </a:rPr>
              <a:t>Brinton</a:t>
            </a:r>
            <a:r>
              <a:rPr lang="en-GB" sz="1050" dirty="0" smtClean="0">
                <a:cs typeface="Times New Roman" pitchFamily="18" charset="0"/>
              </a:rPr>
              <a:t>, D.M., M.A. Snow and  M.B. </a:t>
            </a:r>
            <a:r>
              <a:rPr lang="en-GB" sz="1050" dirty="0" err="1" smtClean="0">
                <a:cs typeface="Times New Roman" pitchFamily="18" charset="0"/>
              </a:rPr>
              <a:t>Wesche</a:t>
            </a:r>
            <a:r>
              <a:rPr lang="en-GB" sz="1050" dirty="0" smtClean="0">
                <a:cs typeface="Times New Roman" pitchFamily="18" charset="0"/>
              </a:rPr>
              <a:t>, 1989. </a:t>
            </a:r>
            <a:r>
              <a:rPr lang="en-GB" sz="1050" i="1" dirty="0" smtClean="0">
                <a:cs typeface="Times New Roman" pitchFamily="18" charset="0"/>
              </a:rPr>
              <a:t>Content-Based Second Language</a:t>
            </a:r>
            <a:r>
              <a:rPr lang="pl-PL" sz="1050" dirty="0" smtClean="0"/>
              <a:t>  </a:t>
            </a:r>
            <a:r>
              <a:rPr lang="en-GB" sz="1050" i="1" dirty="0" smtClean="0">
                <a:cs typeface="Times New Roman" pitchFamily="18" charset="0"/>
              </a:rPr>
              <a:t>Instruction</a:t>
            </a:r>
            <a:r>
              <a:rPr lang="en-GB" sz="1050" dirty="0" smtClean="0">
                <a:cs typeface="Times New Roman" pitchFamily="18" charset="0"/>
              </a:rPr>
              <a:t>. New York: Newbury House.</a:t>
            </a:r>
            <a:endParaRPr lang="pl-PL" sz="105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pl-PL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Brinton, D.M. (2007). “Content-based instruction: Reflecting on its</a:t>
            </a:r>
            <a:r>
              <a:rPr lang="pl-PL" sz="1050" dirty="0" smtClean="0"/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applicability to the teaching of Korean”. Presented at the 12th 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l-PL" sz="1050" dirty="0" smtClean="0">
                <a:ea typeface="Calibri" pitchFamily="34" charset="0"/>
                <a:cs typeface="Times New Roman" pitchFamily="18" charset="0"/>
              </a:rPr>
              <a:t>           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Annual</a:t>
            </a:r>
            <a:r>
              <a:rPr lang="pl-PL" sz="105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Conference  American Association of Teachers of Korean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Chicago, Illinois. </a:t>
            </a:r>
            <a:r>
              <a:rPr kumimoji="0" lang="en-US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14th-16th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June, 2007. </a:t>
            </a:r>
            <a:r>
              <a:rPr lang="pl-PL" sz="1050" dirty="0" smtClean="0"/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Available at 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         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2"/>
              </a:rPr>
              <a:t>http://www.aatk.org/www/html/conference2007/pdf/Donna%20Brinton.pdf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lang="pl-PL" sz="1050" dirty="0" smtClean="0">
                <a:ea typeface="Calibri" pitchFamily="34" charset="0"/>
                <a:cs typeface="Times New Roman" pitchFamily="18" charset="0"/>
              </a:rPr>
              <a:t>.</a:t>
            </a:r>
            <a:r>
              <a:rPr lang="pl-PL" sz="1050" dirty="0" smtClean="0"/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Accessed 19 March, 2012</a:t>
            </a: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 </a:t>
            </a:r>
            <a:r>
              <a:rPr kumimoji="0" lang="en-US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Cianflone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, E. and R. </a:t>
            </a:r>
            <a:r>
              <a:rPr kumimoji="0" lang="en-US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Coppolino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, 2009. “English for Specific Purposes and Content Teacher Collaboration: Report on a Pilot Project”. 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l-PL" sz="1050" dirty="0" smtClean="0">
                <a:cs typeface="Times New Roman" pitchFamily="18" charset="0"/>
              </a:rPr>
              <a:t>            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English </a:t>
            </a:r>
            <a:r>
              <a:rPr lang="pl-PL" sz="1050" i="1" dirty="0" smtClean="0">
                <a:cs typeface="Times New Roman" pitchFamily="18" charset="0"/>
              </a:rPr>
              <a:t>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for Specific Purposes, Vol. 8, Issue 3(24).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 Available at: </a:t>
            </a:r>
            <a:r>
              <a:rPr lang="pl-PL" sz="1050" dirty="0" smtClean="0"/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l-PL" sz="1050" dirty="0" smtClean="0"/>
              <a:t>            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  <a:hlinkClick r:id="rId3"/>
              </a:rPr>
              <a:t>http://www.esp-world.info/Articles_24/Cianflone%20&amp;%20Coppolino.pdf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</a:t>
            </a:r>
            <a:r>
              <a:rPr lang="pl-PL" sz="1050" dirty="0" smtClean="0"/>
              <a:t>.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Accessed 19 March, 2012.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 </a:t>
            </a:r>
            <a:r>
              <a:rPr kumimoji="0" lang="en-GB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Dudley-Evans, T. and M. J. St John, 1998.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Developments in ESP. A multi-disciplinary</a:t>
            </a:r>
            <a:r>
              <a:rPr lang="pl-PL" sz="1050" dirty="0" smtClean="0"/>
              <a:t>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approach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. Cambridge: Cambridge University Press.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Dudley-Evans, T., 2000. “Genre analysis: a key to a theory of ESP?”.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IBERICA, 2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. Pp.: 3-11.</a:t>
            </a:r>
            <a:r>
              <a:rPr lang="pl-PL" sz="1050" dirty="0" smtClean="0"/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1050" dirty="0" smtClean="0"/>
              <a:t>           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  <a:hlinkClick r:id="rId4"/>
              </a:rPr>
              <a:t>http://www.aelfe.org/documents/text2-Dudley.pdf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</a:t>
            </a: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.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</a:t>
            </a:r>
            <a:r>
              <a:rPr lang="pl-PL" sz="1050" dirty="0" smtClean="0">
                <a:cs typeface="Times New Roman" pitchFamily="18" charset="0"/>
              </a:rPr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Accessed 3 October, 2011.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 </a:t>
            </a:r>
            <a:r>
              <a:rPr kumimoji="0" lang="en-US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Grabe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, W. and F.L. </a:t>
            </a:r>
            <a:r>
              <a:rPr kumimoji="0" lang="en-US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Stoller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, 1997. “Content-based Instruction: Research Foundations”. In M. </a:t>
            </a:r>
            <a:r>
              <a:rPr lang="pl-PL" sz="1050" dirty="0" smtClean="0"/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A. Snow, &amp; D. M. Brinton (Eds.), 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l-PL" sz="1050" dirty="0" smtClean="0">
                <a:cs typeface="Times New Roman" pitchFamily="18" charset="0"/>
              </a:rPr>
              <a:t>           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The Content-</a:t>
            </a:r>
            <a:r>
              <a:rPr kumimoji="0" lang="pl-PL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Based Classroom: Perspectives on</a:t>
            </a:r>
            <a:r>
              <a:rPr lang="pl-PL" sz="1050" dirty="0" smtClean="0"/>
              <a:t>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Integrating Language and Content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. New York: Longman. Pp.: 5–21.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Hutchinson, T. and A. Waters, 1993.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English for Specific Purposes. A learning-</a:t>
            </a:r>
            <a:r>
              <a:rPr kumimoji="0" lang="en-US" sz="105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centred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</a:t>
            </a:r>
            <a:r>
              <a:rPr lang="pl-PL" sz="1050" dirty="0" smtClean="0"/>
              <a:t>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approach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. Cambridge: Cambridge 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l-PL" sz="1050" dirty="0" smtClean="0">
                <a:cs typeface="Times New Roman" pitchFamily="18" charset="0"/>
              </a:rPr>
              <a:t>           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University Press.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 </a:t>
            </a:r>
            <a:r>
              <a:rPr kumimoji="0" lang="en-US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Kavaliauskiene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, G., 2004. “Research into the Integration of Content-based Instruction into the </a:t>
            </a:r>
            <a:r>
              <a:rPr lang="pl-PL" sz="1050" dirty="0" smtClean="0"/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ESP Classroom”.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Journal of Language </a:t>
            </a:r>
            <a:endParaRPr kumimoji="0" lang="pl-PL" sz="10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l-PL" sz="1050" i="1" dirty="0" smtClean="0">
                <a:cs typeface="Times New Roman" pitchFamily="18" charset="0"/>
              </a:rPr>
              <a:t>            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and Learning, Vol. 2, No. 1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.  Pp.: 1-12.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Master, P., 1997.  “Content-Based Instruction vs. ESP”.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TESOL Matters Vol. 7, No. 6.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P. 10.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Met, M., 1999. “Content-based Instruction: Defining Terms, making Decisions.”</a:t>
            </a:r>
            <a:r>
              <a:rPr kumimoji="0" lang="pl-PL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The National Foreign Language Center: Center for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l-PL" sz="105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         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Advanced Research on Language</a:t>
            </a:r>
            <a:r>
              <a:rPr lang="pl-PL" sz="1050" dirty="0" smtClean="0">
                <a:cs typeface="Times New Roman" pitchFamily="18" charset="0"/>
              </a:rPr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Acquisition. Available at</a:t>
            </a:r>
            <a:r>
              <a:rPr lang="pl-PL" sz="1050" dirty="0" smtClean="0">
                <a:cs typeface="Times New Roman" pitchFamily="18" charset="0"/>
              </a:rPr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  <a:hlinkClick r:id="rId5"/>
              </a:rPr>
              <a:t>http://www.carla.umn.edu/cobaltt/modules/principles/decisions.html</a:t>
            </a:r>
            <a:r>
              <a:rPr lang="pl-PL" sz="105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          </a:t>
            </a: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Accessed 11 November, 2011.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Nelson, M. (2000).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 Corpus-based study of the lexis of Business English and Business English teaching materials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Unpublished thesis. 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1050" dirty="0" smtClean="0">
                <a:ea typeface="Calibri" pitchFamily="34" charset="0"/>
                <a:cs typeface="Times New Roman" pitchFamily="18" charset="0"/>
              </a:rPr>
              <a:t>           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University of Manchester. Manchester. Available at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6"/>
              </a:rPr>
              <a:t>http://users.utu.fi/micnel/thesis.html</a:t>
            </a: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Accessed 23 February, 2012.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Richards, J.C. and T.S. Rodgers, 2002.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Approaches and Methods in Language Teaching</a:t>
            </a:r>
            <a:r>
              <a:rPr lang="pl-PL" sz="1050" dirty="0" smtClean="0"/>
              <a:t>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(2</a:t>
            </a:r>
            <a:r>
              <a:rPr kumimoji="0" lang="en-US" sz="105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nd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edition)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Cambridge: Cambridge 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l-PL" sz="1050" dirty="0" smtClean="0">
                <a:ea typeface="Calibri" pitchFamily="34" charset="0"/>
                <a:cs typeface="Times New Roman" pitchFamily="18" charset="0"/>
              </a:rPr>
              <a:t>           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University Press.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Savaş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B. 2009. “Role of Functional Academic Literacy in ESP Teaching: ESP Teacher</a:t>
            </a:r>
            <a:r>
              <a:rPr kumimoji="0" lang="pl-PL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Training in Turkey for Sustainable Development”.  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l-PL" sz="1050" dirty="0" smtClean="0">
                <a:ea typeface="Calibri" pitchFamily="34" charset="0"/>
                <a:cs typeface="Times New Roman" pitchFamily="18" charset="0"/>
              </a:rPr>
              <a:t>            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The Journal of International Social Research, Vol. 2, No. 9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Pp.: 395-406.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 </a:t>
            </a:r>
            <a:r>
              <a:rPr kumimoji="0" lang="en-US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Sobkowiak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, P. 2008.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Issues in ESP: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Designing a Model for Teaching English for Business</a:t>
            </a:r>
            <a:r>
              <a:rPr lang="pl-PL" sz="1050" dirty="0" smtClean="0"/>
              <a:t> </a:t>
            </a:r>
            <a:r>
              <a:rPr kumimoji="0" lang="pl-PL" sz="105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Purposes</a:t>
            </a: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. Poznań: Wydawnictwo Naukowe UAM.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l-PL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Stryker, S.B. and B. L. Leaver (</a:t>
            </a:r>
            <a:r>
              <a:rPr kumimoji="0" lang="en-US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eds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), 1997. </a:t>
            </a: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Content-Based Instruction in Foreign 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            Language Education: Models and Methods.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Washington D.C.: Georgetown</a:t>
            </a:r>
            <a:r>
              <a:rPr lang="pl-PL" sz="1050" dirty="0" smtClean="0"/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University Press.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4800" b="1" dirty="0" smtClean="0">
                <a:solidFill>
                  <a:srgbClr val="3A48CE"/>
                </a:solidFill>
              </a:rPr>
              <a:t>TAK</a:t>
            </a:r>
          </a:p>
          <a:p>
            <a:pPr algn="ctr">
              <a:buNone/>
            </a:pPr>
            <a:endParaRPr lang="pl-PL" sz="4400" b="1" dirty="0" smtClean="0">
              <a:solidFill>
                <a:srgbClr val="3A48CE"/>
              </a:solidFill>
            </a:endParaRPr>
          </a:p>
          <a:p>
            <a:pPr algn="ctr">
              <a:buNone/>
            </a:pPr>
            <a:r>
              <a:rPr lang="pl-PL" sz="6600" b="1" dirty="0" smtClean="0">
                <a:solidFill>
                  <a:srgbClr val="C00000"/>
                </a:solidFill>
              </a:rPr>
              <a:t>THANK  YOU</a:t>
            </a:r>
          </a:p>
          <a:p>
            <a:pPr algn="ctr">
              <a:buNone/>
            </a:pPr>
            <a:endParaRPr lang="pl-PL" sz="4400" b="1" dirty="0" smtClean="0">
              <a:solidFill>
                <a:srgbClr val="3A48CE"/>
              </a:solidFill>
            </a:endParaRPr>
          </a:p>
          <a:p>
            <a:pPr algn="ctr">
              <a:buNone/>
            </a:pPr>
            <a:r>
              <a:rPr lang="pl-PL" sz="4800" b="1" dirty="0" smtClean="0">
                <a:solidFill>
                  <a:srgbClr val="3A48CE"/>
                </a:solidFill>
              </a:rPr>
              <a:t>DZIĘKUJEMY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900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pl-PL" dirty="0" smtClean="0"/>
          </a:p>
          <a:p>
            <a:r>
              <a:rPr lang="en-US" sz="2400" dirty="0" smtClean="0"/>
              <a:t>1. </a:t>
            </a:r>
            <a:r>
              <a:rPr lang="pl-PL" sz="2400" dirty="0" smtClean="0"/>
              <a:t>W</a:t>
            </a:r>
            <a:r>
              <a:rPr lang="en-US" sz="2400" dirty="0" smtClean="0"/>
              <a:t>hat </a:t>
            </a:r>
            <a:r>
              <a:rPr lang="pl-PL" sz="2400" dirty="0" smtClean="0"/>
              <a:t>model of </a:t>
            </a:r>
            <a:r>
              <a:rPr lang="en-US" sz="2400" dirty="0" smtClean="0"/>
              <a:t>Business English teacher</a:t>
            </a:r>
            <a:r>
              <a:rPr lang="pl-PL" sz="2400" dirty="0" smtClean="0"/>
              <a:t> and </a:t>
            </a:r>
          </a:p>
          <a:p>
            <a:pPr>
              <a:buNone/>
            </a:pPr>
            <a:r>
              <a:rPr lang="pl-PL" sz="2400" dirty="0" smtClean="0"/>
              <a:t>       his/</a:t>
            </a:r>
            <a:r>
              <a:rPr lang="pl-PL" sz="2400" dirty="0" err="1" smtClean="0"/>
              <a:t>her</a:t>
            </a:r>
            <a:r>
              <a:rPr lang="pl-PL" sz="2400" dirty="0" smtClean="0"/>
              <a:t> </a:t>
            </a:r>
            <a:r>
              <a:rPr lang="pl-PL" sz="2400" dirty="0" err="1" smtClean="0"/>
              <a:t>roles</a:t>
            </a:r>
            <a:r>
              <a:rPr lang="pl-PL" sz="2400" dirty="0" smtClean="0"/>
              <a:t> </a:t>
            </a:r>
            <a:r>
              <a:rPr lang="en-US" sz="2400" dirty="0" smtClean="0"/>
              <a:t>emerge from </a:t>
            </a:r>
            <a:r>
              <a:rPr lang="pl-PL" sz="2400" dirty="0" err="1" smtClean="0"/>
              <a:t>literature</a:t>
            </a:r>
            <a:r>
              <a:rPr lang="pl-PL" sz="2400" dirty="0" smtClean="0"/>
              <a:t> on </a:t>
            </a:r>
          </a:p>
          <a:p>
            <a:pPr>
              <a:buNone/>
            </a:pPr>
            <a:r>
              <a:rPr lang="pl-PL" sz="2400" dirty="0" smtClean="0"/>
              <a:t>       </a:t>
            </a:r>
            <a:r>
              <a:rPr lang="pl-PL" sz="2400" dirty="0" err="1" smtClean="0"/>
              <a:t>English</a:t>
            </a:r>
            <a:r>
              <a:rPr lang="pl-PL" sz="2400" dirty="0" smtClean="0"/>
              <a:t> for </a:t>
            </a:r>
            <a:r>
              <a:rPr lang="pl-PL" sz="2400" dirty="0" err="1" smtClean="0"/>
              <a:t>Specific</a:t>
            </a:r>
            <a:r>
              <a:rPr lang="pl-PL" sz="2400" dirty="0" smtClean="0"/>
              <a:t> </a:t>
            </a:r>
            <a:r>
              <a:rPr lang="pl-PL" sz="2400" dirty="0" err="1" smtClean="0"/>
              <a:t>Purposes</a:t>
            </a:r>
            <a:r>
              <a:rPr lang="pl-PL" sz="2400" dirty="0" smtClean="0"/>
              <a:t> (ESP)</a:t>
            </a:r>
          </a:p>
          <a:p>
            <a:pPr>
              <a:buNone/>
            </a:pPr>
            <a:r>
              <a:rPr lang="pl-PL" sz="2400" dirty="0" smtClean="0"/>
              <a:t>       and </a:t>
            </a:r>
            <a:r>
              <a:rPr lang="pl-PL" sz="2400" dirty="0" err="1" smtClean="0"/>
              <a:t>Content</a:t>
            </a:r>
            <a:r>
              <a:rPr lang="pl-PL" sz="2400" dirty="0" smtClean="0"/>
              <a:t> </a:t>
            </a:r>
            <a:r>
              <a:rPr lang="pl-PL" sz="2400" dirty="0" err="1" smtClean="0"/>
              <a:t>Based-Instruction</a:t>
            </a:r>
            <a:r>
              <a:rPr lang="pl-PL" sz="2400" dirty="0" smtClean="0"/>
              <a:t> (CBI)?</a:t>
            </a:r>
          </a:p>
          <a:p>
            <a:pPr>
              <a:buNone/>
            </a:pPr>
            <a:endParaRPr lang="pl-PL" sz="2400" dirty="0" smtClean="0"/>
          </a:p>
          <a:p>
            <a:r>
              <a:rPr lang="en-US" sz="2400" dirty="0" smtClean="0"/>
              <a:t>2. </a:t>
            </a:r>
            <a:r>
              <a:rPr lang="pl-PL" sz="2400" dirty="0" smtClean="0"/>
              <a:t>H</a:t>
            </a:r>
            <a:r>
              <a:rPr lang="en-US" sz="2400" dirty="0" err="1" smtClean="0"/>
              <a:t>ow</a:t>
            </a:r>
            <a:r>
              <a:rPr lang="en-US" sz="2400" dirty="0" smtClean="0"/>
              <a:t> </a:t>
            </a:r>
            <a:r>
              <a:rPr lang="pl-PL" sz="2400" dirty="0" smtClean="0"/>
              <a:t>do </a:t>
            </a:r>
            <a:r>
              <a:rPr lang="pl-PL" sz="2400" dirty="0" err="1" smtClean="0"/>
              <a:t>pre-service</a:t>
            </a:r>
            <a:r>
              <a:rPr lang="pl-PL" sz="2400" dirty="0" smtClean="0"/>
              <a:t> BE </a:t>
            </a:r>
            <a:r>
              <a:rPr lang="pl-PL" sz="2400" dirty="0" err="1" smtClean="0"/>
              <a:t>learners</a:t>
            </a:r>
            <a:r>
              <a:rPr lang="pl-PL" sz="2400" dirty="0" smtClean="0"/>
              <a:t> and </a:t>
            </a:r>
            <a:r>
              <a:rPr lang="pl-PL" sz="2400" dirty="0" err="1" smtClean="0"/>
              <a:t>job</a:t>
            </a:r>
            <a:r>
              <a:rPr lang="pl-PL" sz="2400" dirty="0" smtClean="0"/>
              <a:t>-</a:t>
            </a:r>
          </a:p>
          <a:p>
            <a:pPr>
              <a:buNone/>
            </a:pPr>
            <a:r>
              <a:rPr lang="pl-PL" sz="2400" dirty="0" smtClean="0"/>
              <a:t>       </a:t>
            </a:r>
            <a:r>
              <a:rPr lang="pl-PL" sz="2400" dirty="0" err="1" smtClean="0"/>
              <a:t>experienced</a:t>
            </a:r>
            <a:r>
              <a:rPr lang="pl-PL" sz="2400" dirty="0" smtClean="0"/>
              <a:t> BE </a:t>
            </a:r>
            <a:r>
              <a:rPr lang="pl-PL" sz="2400" dirty="0" err="1" smtClean="0"/>
              <a:t>users</a:t>
            </a:r>
            <a:r>
              <a:rPr lang="en-US" sz="2400" dirty="0" smtClean="0"/>
              <a:t> perceive the role of Business </a:t>
            </a: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       </a:t>
            </a:r>
            <a:r>
              <a:rPr lang="en-US" sz="2400" dirty="0" smtClean="0"/>
              <a:t>English teacher in higher education</a:t>
            </a:r>
            <a:r>
              <a:rPr lang="pl-PL" sz="2400" dirty="0" smtClean="0"/>
              <a:t>?</a:t>
            </a:r>
          </a:p>
          <a:p>
            <a:pPr>
              <a:buNone/>
            </a:pPr>
            <a:endParaRPr lang="pl-PL" sz="2400" dirty="0" smtClean="0"/>
          </a:p>
          <a:p>
            <a:r>
              <a:rPr lang="pl-PL" sz="2400" dirty="0" smtClean="0"/>
              <a:t>3. To </a:t>
            </a:r>
            <a:r>
              <a:rPr lang="pl-PL" sz="2400" dirty="0" err="1" smtClean="0"/>
              <a:t>what</a:t>
            </a:r>
            <a:r>
              <a:rPr lang="pl-PL" sz="2400" dirty="0" smtClean="0"/>
              <a:t> </a:t>
            </a:r>
            <a:r>
              <a:rPr lang="pl-PL" sz="2400" dirty="0" err="1" smtClean="0"/>
              <a:t>degree</a:t>
            </a:r>
            <a:r>
              <a:rPr lang="pl-PL" sz="2400" dirty="0" smtClean="0"/>
              <a:t> </a:t>
            </a:r>
            <a:r>
              <a:rPr lang="pl-PL" sz="2400" dirty="0" err="1" smtClean="0"/>
              <a:t>are</a:t>
            </a:r>
            <a:r>
              <a:rPr lang="pl-PL" sz="2400" dirty="0" smtClean="0"/>
              <a:t> </a:t>
            </a:r>
            <a:r>
              <a:rPr lang="pl-PL" sz="2400" dirty="0" err="1" smtClean="0"/>
              <a:t>students</a:t>
            </a:r>
            <a:r>
              <a:rPr lang="pl-PL" sz="2400" dirty="0" smtClean="0"/>
              <a:t>’ </a:t>
            </a:r>
            <a:r>
              <a:rPr lang="pl-PL" sz="2400" dirty="0" err="1" smtClean="0"/>
              <a:t>perceptions</a:t>
            </a:r>
            <a:r>
              <a:rPr lang="pl-PL" sz="2400" dirty="0" smtClean="0"/>
              <a:t> and </a:t>
            </a:r>
          </a:p>
          <a:p>
            <a:pPr>
              <a:buNone/>
            </a:pPr>
            <a:r>
              <a:rPr lang="pl-PL" sz="2400" dirty="0" smtClean="0"/>
              <a:t>       </a:t>
            </a:r>
            <a:r>
              <a:rPr lang="pl-PL" sz="2400" dirty="0" err="1" smtClean="0"/>
              <a:t>expectations</a:t>
            </a:r>
            <a:r>
              <a:rPr lang="pl-PL" sz="2400" dirty="0" smtClean="0"/>
              <a:t> </a:t>
            </a:r>
            <a:r>
              <a:rPr lang="pl-PL" sz="2400" dirty="0" err="1" smtClean="0"/>
              <a:t>consistent</a:t>
            </a:r>
            <a:r>
              <a:rPr lang="pl-PL" sz="2400" dirty="0" smtClean="0"/>
              <a:t> </a:t>
            </a:r>
            <a:r>
              <a:rPr lang="pl-PL" sz="2400" dirty="0" err="1" smtClean="0"/>
              <a:t>with</a:t>
            </a:r>
            <a:r>
              <a:rPr lang="pl-PL" sz="2400" dirty="0" smtClean="0"/>
              <a:t> </a:t>
            </a:r>
            <a:r>
              <a:rPr lang="pl-PL" sz="2400" dirty="0" err="1" smtClean="0"/>
              <a:t>the</a:t>
            </a:r>
            <a:r>
              <a:rPr lang="pl-PL" sz="2400" dirty="0" smtClean="0"/>
              <a:t> model </a:t>
            </a:r>
          </a:p>
          <a:p>
            <a:pPr>
              <a:buNone/>
            </a:pPr>
            <a:r>
              <a:rPr lang="pl-PL" sz="2400" dirty="0" smtClean="0"/>
              <a:t>       </a:t>
            </a:r>
            <a:r>
              <a:rPr lang="pl-PL" sz="2400" dirty="0" err="1" smtClean="0"/>
              <a:t>recommended</a:t>
            </a:r>
            <a:r>
              <a:rPr lang="pl-PL" sz="2400" dirty="0" smtClean="0"/>
              <a:t> by CBI and ESP </a:t>
            </a:r>
            <a:r>
              <a:rPr lang="pl-PL" sz="2400" dirty="0" err="1" smtClean="0"/>
              <a:t>specialists</a:t>
            </a:r>
            <a:r>
              <a:rPr lang="pl-PL" sz="2400" dirty="0" smtClean="0"/>
              <a:t> ?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C00000"/>
                </a:solidFill>
              </a:rPr>
              <a:t>RESEARCH  QUESTIONS</a:t>
            </a:r>
            <a:endParaRPr lang="pl-PL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3600" dirty="0" smtClean="0"/>
              <a:t>CBI</a:t>
            </a:r>
            <a:r>
              <a:rPr lang="pl-PL" sz="2000" dirty="0" smtClean="0"/>
              <a:t>    </a:t>
            </a:r>
          </a:p>
          <a:p>
            <a:pPr>
              <a:buNone/>
            </a:pPr>
            <a:r>
              <a:rPr lang="pl-PL" sz="2000" dirty="0" smtClean="0">
                <a:solidFill>
                  <a:srgbClr val="3A48CE"/>
                </a:solidFill>
              </a:rPr>
              <a:t>                                                                       </a:t>
            </a:r>
            <a:endParaRPr lang="pl-PL" sz="1800" dirty="0" smtClean="0">
              <a:solidFill>
                <a:srgbClr val="3A48CE"/>
              </a:solidFill>
            </a:endParaRPr>
          </a:p>
          <a:p>
            <a:pPr>
              <a:buNone/>
            </a:pPr>
            <a:r>
              <a:rPr lang="pl-PL" sz="2000" dirty="0" smtClean="0"/>
              <a:t>”</a:t>
            </a:r>
            <a:r>
              <a:rPr lang="en-US" sz="2000" dirty="0" smtClean="0"/>
              <a:t>implies the total </a:t>
            </a:r>
            <a:r>
              <a:rPr lang="en-US" sz="3000" b="1" dirty="0" smtClean="0"/>
              <a:t>integration</a:t>
            </a:r>
            <a:r>
              <a:rPr lang="en-US" sz="2000" dirty="0" smtClean="0"/>
              <a:t> of </a:t>
            </a:r>
            <a:r>
              <a:rPr lang="en-US" sz="3000" b="1" dirty="0" smtClean="0"/>
              <a:t>language learning </a:t>
            </a:r>
            <a:r>
              <a:rPr lang="en-US" sz="2000" dirty="0" smtClean="0"/>
              <a:t>and </a:t>
            </a:r>
            <a:r>
              <a:rPr lang="en-US" sz="3000" b="1" dirty="0" smtClean="0"/>
              <a:t>content learning</a:t>
            </a:r>
            <a:r>
              <a:rPr lang="en-US" sz="2000" dirty="0" smtClean="0"/>
              <a:t>. It represents a significant departure from traditional foreign language teaching methods in that language proficiency is achieved by </a:t>
            </a:r>
            <a:r>
              <a:rPr lang="en-US" sz="3000" b="1" dirty="0" smtClean="0"/>
              <a:t>shifting the focus </a:t>
            </a:r>
            <a:r>
              <a:rPr lang="en-US" sz="2000" dirty="0" smtClean="0"/>
              <a:t>of instruction from the learning of language </a:t>
            </a:r>
            <a:r>
              <a:rPr lang="en-US" sz="2000" i="1" dirty="0" smtClean="0"/>
              <a:t>per se</a:t>
            </a:r>
            <a:r>
              <a:rPr lang="en-US" sz="2000" dirty="0" smtClean="0"/>
              <a:t> to the </a:t>
            </a:r>
            <a:r>
              <a:rPr lang="en-US" sz="3000" b="1" dirty="0" smtClean="0"/>
              <a:t>learning of language through the study of the subject matter</a:t>
            </a:r>
            <a:r>
              <a:rPr lang="pl-PL" sz="3000" b="1" dirty="0" smtClean="0"/>
              <a:t>”    </a:t>
            </a:r>
            <a:r>
              <a:rPr lang="pl-PL" sz="2000" dirty="0" smtClean="0"/>
              <a:t>					                                             				           </a:t>
            </a:r>
            <a:r>
              <a:rPr lang="pl-PL" sz="1800" dirty="0" smtClean="0"/>
              <a:t>(</a:t>
            </a:r>
            <a:r>
              <a:rPr lang="pl-PL" sz="1800" dirty="0" err="1" smtClean="0"/>
              <a:t>Stryker</a:t>
            </a:r>
            <a:r>
              <a:rPr lang="pl-PL" sz="1800" dirty="0" smtClean="0"/>
              <a:t> and </a:t>
            </a:r>
            <a:r>
              <a:rPr lang="pl-PL" sz="1800" dirty="0" err="1" smtClean="0"/>
              <a:t>Leaver</a:t>
            </a:r>
            <a:r>
              <a:rPr lang="pl-PL" sz="1800" dirty="0" smtClean="0"/>
              <a:t>, 1997: 3)</a:t>
            </a:r>
            <a:r>
              <a:rPr lang="en-US" sz="1800" dirty="0" smtClean="0"/>
              <a:t> </a:t>
            </a:r>
            <a:endParaRPr lang="pl-PL" sz="1800" dirty="0" smtClean="0"/>
          </a:p>
          <a:p>
            <a:endParaRPr lang="pl-PL" sz="1800" dirty="0" smtClean="0">
              <a:solidFill>
                <a:srgbClr val="5B5BAD"/>
              </a:solidFill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Content-Based Instruction </a:t>
            </a:r>
            <a:endParaRPr lang="pl-PL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err="1" smtClean="0"/>
              <a:t>viewed</a:t>
            </a:r>
            <a:r>
              <a:rPr lang="pl-PL" sz="2400" dirty="0" smtClean="0"/>
              <a:t> </a:t>
            </a:r>
            <a:r>
              <a:rPr lang="pl-PL" sz="2400" dirty="0" err="1" smtClean="0"/>
              <a:t>from</a:t>
            </a:r>
            <a:r>
              <a:rPr lang="pl-PL" sz="2400" dirty="0" smtClean="0"/>
              <a:t> </a:t>
            </a:r>
            <a:r>
              <a:rPr lang="pl-PL" sz="2400" dirty="0" err="1" smtClean="0"/>
              <a:t>different</a:t>
            </a:r>
            <a:r>
              <a:rPr lang="pl-PL" sz="2400" dirty="0" smtClean="0"/>
              <a:t> </a:t>
            </a:r>
            <a:r>
              <a:rPr lang="pl-PL" sz="2400" dirty="0" err="1" smtClean="0"/>
              <a:t>perspectives</a:t>
            </a:r>
            <a:endParaRPr lang="pl-PL" sz="2400" dirty="0" smtClean="0"/>
          </a:p>
          <a:p>
            <a:endParaRPr lang="pl-PL" sz="2000" dirty="0" smtClean="0">
              <a:solidFill>
                <a:srgbClr val="5B5BAD"/>
              </a:solidFill>
            </a:endParaRPr>
          </a:p>
          <a:p>
            <a:pPr>
              <a:buNone/>
            </a:pPr>
            <a:r>
              <a:rPr lang="pl-PL" sz="2000" dirty="0" smtClean="0"/>
              <a:t>   ”</a:t>
            </a:r>
            <a:r>
              <a:rPr lang="en-US" sz="2000" dirty="0" smtClean="0"/>
              <a:t>CBI can be at once a </a:t>
            </a:r>
            <a:r>
              <a:rPr lang="en-US" sz="2800" b="1" dirty="0" smtClean="0"/>
              <a:t>philosophical orientation</a:t>
            </a:r>
            <a:r>
              <a:rPr lang="en-US" sz="2000" dirty="0" smtClean="0"/>
              <a:t>, </a:t>
            </a:r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    </a:t>
            </a:r>
            <a:r>
              <a:rPr lang="en-US" sz="2000" dirty="0" smtClean="0"/>
              <a:t>a </a:t>
            </a:r>
            <a:r>
              <a:rPr lang="en-US" sz="2800" b="1" dirty="0" smtClean="0"/>
              <a:t>methodological system</a:t>
            </a:r>
            <a:r>
              <a:rPr lang="en-US" sz="2000" dirty="0" smtClean="0"/>
              <a:t>, a </a:t>
            </a:r>
            <a:r>
              <a:rPr lang="en-US" sz="2800" b="1" dirty="0" smtClean="0"/>
              <a:t>syllabus</a:t>
            </a:r>
            <a:r>
              <a:rPr lang="en-US" sz="2000" dirty="0" smtClean="0"/>
              <a:t> design for a single </a:t>
            </a:r>
            <a:r>
              <a:rPr lang="pl-PL" sz="2000" dirty="0" smtClean="0"/>
              <a:t>  </a:t>
            </a:r>
            <a:r>
              <a:rPr lang="en-US" sz="2000" dirty="0" smtClean="0"/>
              <a:t>course, or a </a:t>
            </a:r>
            <a:r>
              <a:rPr lang="en-US" sz="2800" b="1" dirty="0" smtClean="0"/>
              <a:t>framework</a:t>
            </a:r>
            <a:r>
              <a:rPr lang="en-US" sz="2000" dirty="0" smtClean="0"/>
              <a:t> for an entire program of instruction</a:t>
            </a:r>
            <a:r>
              <a:rPr lang="pl-PL" sz="2000" dirty="0" smtClean="0"/>
              <a:t>”</a:t>
            </a:r>
            <a:r>
              <a:rPr lang="en-US" sz="2000" dirty="0" smtClean="0"/>
              <a:t>.</a:t>
            </a:r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				</a:t>
            </a:r>
            <a:r>
              <a:rPr lang="en-US" sz="2000" dirty="0" smtClean="0"/>
              <a:t> </a:t>
            </a:r>
            <a:r>
              <a:rPr lang="pl-PL" sz="2000" dirty="0" smtClean="0"/>
              <a:t>                   </a:t>
            </a:r>
            <a:r>
              <a:rPr lang="en-US" sz="2000" dirty="0" smtClean="0"/>
              <a:t>(</a:t>
            </a:r>
            <a:r>
              <a:rPr lang="pl-PL" sz="2000" dirty="0" err="1" smtClean="0"/>
              <a:t>Stryker</a:t>
            </a:r>
            <a:r>
              <a:rPr lang="pl-PL" sz="2000" dirty="0" smtClean="0"/>
              <a:t> and </a:t>
            </a:r>
            <a:r>
              <a:rPr lang="pl-PL" sz="2000" dirty="0" err="1" smtClean="0"/>
              <a:t>Leaver</a:t>
            </a:r>
            <a:r>
              <a:rPr lang="pl-PL" sz="2000" dirty="0" smtClean="0"/>
              <a:t>, </a:t>
            </a:r>
            <a:r>
              <a:rPr lang="en-US" sz="2000" dirty="0" smtClean="0"/>
              <a:t>1997: 5) </a:t>
            </a:r>
            <a:endParaRPr lang="pl-PL" sz="2000" dirty="0" smtClean="0"/>
          </a:p>
          <a:p>
            <a:pPr>
              <a:buNone/>
            </a:pPr>
            <a:endParaRPr lang="pl-PL" sz="2000" dirty="0" smtClean="0">
              <a:solidFill>
                <a:srgbClr val="5B5BAD"/>
              </a:solidFill>
            </a:endParaRPr>
          </a:p>
          <a:p>
            <a:pPr lvl="0"/>
            <a:endParaRPr lang="pl-PL" sz="2000" dirty="0" smtClean="0"/>
          </a:p>
          <a:p>
            <a:pPr>
              <a:buNone/>
            </a:pPr>
            <a:endParaRPr lang="pl-PL" sz="2000" dirty="0" smtClean="0">
              <a:solidFill>
                <a:srgbClr val="5B5BAD"/>
              </a:solidFill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Content-Based Instruction </a:t>
            </a:r>
            <a:endParaRPr lang="pl-PL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04401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sz="2600" b="1" dirty="0" smtClean="0"/>
          </a:p>
          <a:p>
            <a:pPr algn="ctr">
              <a:buNone/>
            </a:pPr>
            <a:r>
              <a:rPr lang="en-US" sz="2600" b="1" dirty="0" smtClean="0"/>
              <a:t>A CONTINUUM OF CONTENT AND LANGUAGE</a:t>
            </a:r>
            <a:endParaRPr lang="pl-PL" sz="2600" b="1" dirty="0" smtClean="0"/>
          </a:p>
          <a:p>
            <a:pPr algn="ctr">
              <a:buNone/>
            </a:pPr>
            <a:r>
              <a:rPr lang="en-US" sz="2600" b="1" dirty="0" smtClean="0"/>
              <a:t>INTEGRATION</a:t>
            </a:r>
            <a:endParaRPr lang="pl-PL" sz="2600" b="1" dirty="0" smtClean="0"/>
          </a:p>
          <a:p>
            <a:pPr>
              <a:buNone/>
            </a:pPr>
            <a:endParaRPr lang="pl-PL" sz="2600" b="1" dirty="0" smtClean="0"/>
          </a:p>
          <a:p>
            <a:pPr>
              <a:buNone/>
            </a:pPr>
            <a:r>
              <a:rPr lang="en-US" sz="2600" b="1" dirty="0" smtClean="0"/>
              <a:t>Content-Driven</a:t>
            </a:r>
            <a:r>
              <a:rPr lang="pl-PL" sz="2600" b="1" dirty="0" smtClean="0"/>
              <a:t>    </a:t>
            </a:r>
            <a:r>
              <a:rPr lang="pl-PL" sz="3200" b="1" dirty="0" smtClean="0">
                <a:solidFill>
                  <a:srgbClr val="3A48CE"/>
                </a:solidFill>
              </a:rPr>
              <a:t>&lt;&lt;&lt;  &gt;&gt;&gt; </a:t>
            </a:r>
            <a:r>
              <a:rPr lang="pl-PL" sz="2600" b="1" dirty="0" smtClean="0"/>
              <a:t>    </a:t>
            </a:r>
            <a:r>
              <a:rPr lang="en-US" sz="2600" b="1" dirty="0" smtClean="0"/>
              <a:t>Language-Driven</a:t>
            </a:r>
            <a:endParaRPr lang="pl-PL" sz="2600" b="1" dirty="0" smtClean="0"/>
          </a:p>
          <a:p>
            <a:pPr>
              <a:buNone/>
            </a:pPr>
            <a:endParaRPr lang="pl-PL" sz="2600" dirty="0" smtClean="0"/>
          </a:p>
          <a:p>
            <a:pPr>
              <a:buNone/>
            </a:pPr>
            <a:r>
              <a:rPr lang="en-US" sz="1900" dirty="0" smtClean="0"/>
              <a:t>Total </a:t>
            </a:r>
            <a:r>
              <a:rPr lang="pl-PL" sz="1900" dirty="0" smtClean="0"/>
              <a:t>/ </a:t>
            </a:r>
            <a:r>
              <a:rPr lang="en-US" sz="1900" dirty="0" smtClean="0"/>
              <a:t>Partial </a:t>
            </a:r>
            <a:r>
              <a:rPr lang="pl-PL" sz="1900" dirty="0" smtClean="0"/>
              <a:t>      </a:t>
            </a:r>
            <a:r>
              <a:rPr lang="en-US" sz="1900" dirty="0" smtClean="0"/>
              <a:t>Sheltered        Adjunct</a:t>
            </a:r>
            <a:r>
              <a:rPr lang="pl-PL" sz="1900" dirty="0" smtClean="0"/>
              <a:t>      </a:t>
            </a:r>
            <a:r>
              <a:rPr lang="en-US" sz="1900" dirty="0" smtClean="0"/>
              <a:t>Theme-Based </a:t>
            </a:r>
            <a:r>
              <a:rPr lang="pl-PL" sz="1900" dirty="0" smtClean="0"/>
              <a:t>     </a:t>
            </a:r>
            <a:r>
              <a:rPr lang="en-US" sz="1900" dirty="0" smtClean="0"/>
              <a:t>Language Immersion </a:t>
            </a:r>
            <a:r>
              <a:rPr lang="pl-PL" sz="1900" dirty="0" smtClean="0"/>
              <a:t>        </a:t>
            </a:r>
            <a:r>
              <a:rPr lang="en-US" sz="1900" dirty="0" smtClean="0"/>
              <a:t>Courses</a:t>
            </a:r>
            <a:r>
              <a:rPr lang="pl-PL" sz="1900" dirty="0" smtClean="0"/>
              <a:t>          </a:t>
            </a:r>
            <a:r>
              <a:rPr lang="en-US" sz="1900" dirty="0" smtClean="0"/>
              <a:t>Model</a:t>
            </a:r>
            <a:r>
              <a:rPr lang="pl-PL" sz="1900" dirty="0" smtClean="0"/>
              <a:t>             </a:t>
            </a:r>
            <a:r>
              <a:rPr lang="en-US" sz="1900" dirty="0" smtClean="0"/>
              <a:t>Courses</a:t>
            </a:r>
            <a:r>
              <a:rPr lang="pl-PL" sz="1900" dirty="0" smtClean="0"/>
              <a:t>            </a:t>
            </a:r>
            <a:r>
              <a:rPr lang="en-US" sz="1900" dirty="0" smtClean="0"/>
              <a:t>classes</a:t>
            </a:r>
            <a:endParaRPr lang="pl-PL" sz="1900" dirty="0" smtClean="0"/>
          </a:p>
          <a:p>
            <a:pPr>
              <a:buNone/>
            </a:pPr>
            <a:r>
              <a:rPr lang="pl-PL" sz="1900" dirty="0" smtClean="0"/>
              <a:t>   								           </a:t>
            </a:r>
            <a:r>
              <a:rPr lang="en-US" sz="1600" dirty="0" smtClean="0"/>
              <a:t>with frequent</a:t>
            </a:r>
            <a:endParaRPr lang="pl-PL" sz="1600" dirty="0" smtClean="0"/>
          </a:p>
          <a:p>
            <a:pPr>
              <a:buNone/>
            </a:pPr>
            <a:r>
              <a:rPr lang="pl-PL" sz="1600" dirty="0" smtClean="0"/>
              <a:t>                                          				            </a:t>
            </a:r>
            <a:r>
              <a:rPr lang="en-US" sz="1600" dirty="0" smtClean="0"/>
              <a:t>use of content </a:t>
            </a:r>
            <a:endParaRPr lang="pl-PL" sz="1600" dirty="0" smtClean="0"/>
          </a:p>
          <a:p>
            <a:pPr>
              <a:buNone/>
            </a:pPr>
            <a:r>
              <a:rPr lang="pl-PL" sz="1900" dirty="0" smtClean="0"/>
              <a:t>    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Content-Based Instruction </a:t>
            </a:r>
            <a:endParaRPr lang="pl-PL" dirty="0">
              <a:solidFill>
                <a:srgbClr val="C00000"/>
              </a:solidFill>
            </a:endParaRPr>
          </a:p>
        </p:txBody>
      </p:sp>
      <p:cxnSp>
        <p:nvCxnSpPr>
          <p:cNvPr id="5" name="Łącznik prosty ze strzałką 4"/>
          <p:cNvCxnSpPr/>
          <p:nvPr/>
        </p:nvCxnSpPr>
        <p:spPr>
          <a:xfrm flipV="1">
            <a:off x="7092280" y="4653136"/>
            <a:ext cx="216024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500" b="1" dirty="0" smtClean="0"/>
              <a:t>content</a:t>
            </a:r>
            <a:r>
              <a:rPr lang="en-US" sz="2400" dirty="0" smtClean="0"/>
              <a:t> </a:t>
            </a:r>
            <a:r>
              <a:rPr lang="pl-PL" sz="2400" dirty="0" smtClean="0"/>
              <a:t>- </a:t>
            </a:r>
            <a:r>
              <a:rPr lang="en-US" sz="2200" dirty="0" smtClean="0"/>
              <a:t>frequently used as the organizing</a:t>
            </a:r>
            <a:endParaRPr lang="pl-PL" sz="2200" dirty="0" smtClean="0"/>
          </a:p>
          <a:p>
            <a:pPr>
              <a:buNone/>
            </a:pPr>
            <a:r>
              <a:rPr lang="pl-PL" sz="2200" dirty="0" smtClean="0"/>
              <a:t>                      </a:t>
            </a:r>
            <a:r>
              <a:rPr lang="en-US" sz="2200" dirty="0" smtClean="0"/>
              <a:t>principle</a:t>
            </a:r>
            <a:r>
              <a:rPr lang="pl-PL" sz="2200" dirty="0" smtClean="0"/>
              <a:t> </a:t>
            </a:r>
            <a:r>
              <a:rPr lang="en-US" sz="2200" dirty="0" smtClean="0"/>
              <a:t>in a variety of </a:t>
            </a:r>
            <a:r>
              <a:rPr lang="pl-PL" sz="2200" dirty="0" smtClean="0"/>
              <a:t>ESL and </a:t>
            </a:r>
            <a:r>
              <a:rPr lang="en-US" sz="2200" dirty="0" smtClean="0"/>
              <a:t>ES</a:t>
            </a:r>
            <a:r>
              <a:rPr lang="pl-PL" sz="2200" dirty="0" smtClean="0"/>
              <a:t>P</a:t>
            </a:r>
            <a:r>
              <a:rPr lang="en-US" sz="2200" dirty="0" smtClean="0"/>
              <a:t> courses</a:t>
            </a:r>
            <a:endParaRPr lang="pl-PL" sz="2200" dirty="0" smtClean="0"/>
          </a:p>
          <a:p>
            <a:pPr>
              <a:buNone/>
            </a:pPr>
            <a:r>
              <a:rPr lang="pl-PL" sz="2400" dirty="0" smtClean="0"/>
              <a:t>	</a:t>
            </a:r>
            <a:r>
              <a:rPr lang="pl-PL" sz="1600" dirty="0" smtClean="0"/>
              <a:t>                          </a:t>
            </a:r>
            <a:r>
              <a:rPr lang="en-US" sz="1600" dirty="0" smtClean="0"/>
              <a:t>(e.g. </a:t>
            </a:r>
            <a:r>
              <a:rPr lang="en-US" sz="1600" dirty="0" err="1" smtClean="0"/>
              <a:t>Grabe</a:t>
            </a:r>
            <a:r>
              <a:rPr lang="en-US" sz="1600" dirty="0" smtClean="0"/>
              <a:t> and </a:t>
            </a:r>
            <a:r>
              <a:rPr lang="en-US" sz="1600" dirty="0" err="1" smtClean="0"/>
              <a:t>Stoller</a:t>
            </a:r>
            <a:r>
              <a:rPr lang="en-US" sz="1600" dirty="0" smtClean="0"/>
              <a:t>, 1997; Richards and Rodgers, 2002)</a:t>
            </a:r>
            <a:endParaRPr lang="pl-PL" sz="1600" dirty="0" smtClean="0"/>
          </a:p>
          <a:p>
            <a:pPr>
              <a:buNone/>
            </a:pPr>
            <a:endParaRPr lang="pl-PL" sz="1600" dirty="0" smtClean="0"/>
          </a:p>
          <a:p>
            <a:r>
              <a:rPr lang="en-US" sz="2800" b="1" dirty="0" smtClean="0"/>
              <a:t>successful outcomes of incorporating content-based instruction in ESP programs</a:t>
            </a:r>
            <a:endParaRPr lang="pl-PL" sz="2800" b="1" dirty="0" smtClean="0"/>
          </a:p>
          <a:p>
            <a:endParaRPr lang="pl-PL" sz="1800" dirty="0" smtClean="0"/>
          </a:p>
          <a:p>
            <a:r>
              <a:rPr lang="pl-PL" sz="1800" dirty="0" smtClean="0"/>
              <a:t>   </a:t>
            </a:r>
            <a:r>
              <a:rPr lang="en-US" sz="1800" dirty="0" smtClean="0"/>
              <a:t>Stryker and Leaver</a:t>
            </a:r>
            <a:r>
              <a:rPr lang="pl-PL" sz="1800" dirty="0" smtClean="0"/>
              <a:t>:</a:t>
            </a:r>
            <a:r>
              <a:rPr lang="en-US" sz="1800" dirty="0" smtClean="0"/>
              <a:t> LSP </a:t>
            </a:r>
            <a:r>
              <a:rPr lang="pl-PL" sz="1800" dirty="0" smtClean="0"/>
              <a:t>- </a:t>
            </a:r>
            <a:r>
              <a:rPr lang="en-US" sz="1800" dirty="0" smtClean="0"/>
              <a:t>one of the “most common models” </a:t>
            </a:r>
            <a:endParaRPr lang="pl-PL" sz="1800" dirty="0" smtClean="0"/>
          </a:p>
          <a:p>
            <a:pPr>
              <a:buNone/>
            </a:pPr>
            <a:r>
              <a:rPr lang="pl-PL" sz="1800" dirty="0" smtClean="0"/>
              <a:t>                              </a:t>
            </a:r>
            <a:r>
              <a:rPr lang="en-US" sz="1800" dirty="0" smtClean="0"/>
              <a:t>of C</a:t>
            </a:r>
            <a:r>
              <a:rPr lang="pl-PL" sz="1800" dirty="0" err="1" smtClean="0"/>
              <a:t>ontent</a:t>
            </a:r>
            <a:r>
              <a:rPr lang="pl-PL" sz="1800" dirty="0" smtClean="0"/>
              <a:t>-</a:t>
            </a:r>
            <a:r>
              <a:rPr lang="en-US" sz="1800" dirty="0" smtClean="0"/>
              <a:t>B</a:t>
            </a:r>
            <a:r>
              <a:rPr lang="pl-PL" sz="1800" dirty="0" err="1" smtClean="0"/>
              <a:t>ased</a:t>
            </a:r>
            <a:r>
              <a:rPr lang="pl-PL" sz="1800" dirty="0" smtClean="0"/>
              <a:t> </a:t>
            </a:r>
            <a:r>
              <a:rPr lang="en-US" sz="1800" dirty="0" smtClean="0"/>
              <a:t>I</a:t>
            </a:r>
            <a:r>
              <a:rPr lang="pl-PL" sz="1800" dirty="0" err="1" smtClean="0"/>
              <a:t>nstruction</a:t>
            </a:r>
            <a:r>
              <a:rPr lang="pl-PL" sz="1800" dirty="0" smtClean="0"/>
              <a:t>                      </a:t>
            </a:r>
            <a:r>
              <a:rPr lang="en-US" sz="1400" dirty="0" smtClean="0"/>
              <a:t>(1997: 3)</a:t>
            </a:r>
            <a:endParaRPr lang="pl-PL" sz="1400" dirty="0" smtClean="0"/>
          </a:p>
          <a:p>
            <a:r>
              <a:rPr lang="pl-PL" sz="1800" dirty="0" smtClean="0"/>
              <a:t>   </a:t>
            </a:r>
            <a:r>
              <a:rPr lang="en-US" sz="1800" dirty="0" err="1" smtClean="0"/>
              <a:t>Kavaliauskiene</a:t>
            </a:r>
            <a:r>
              <a:rPr lang="pl-PL" sz="1800" dirty="0" smtClean="0"/>
              <a:t>: </a:t>
            </a:r>
            <a:r>
              <a:rPr lang="en-US" sz="1800" dirty="0" smtClean="0"/>
              <a:t>CBI  </a:t>
            </a:r>
            <a:r>
              <a:rPr lang="pl-PL" sz="1800" dirty="0" smtClean="0"/>
              <a:t>- </a:t>
            </a:r>
            <a:r>
              <a:rPr lang="en-US" sz="1800" dirty="0" smtClean="0"/>
              <a:t>“an appealing approach to English for</a:t>
            </a:r>
            <a:endParaRPr lang="pl-PL" sz="1800" dirty="0" smtClean="0"/>
          </a:p>
          <a:p>
            <a:pPr>
              <a:buNone/>
            </a:pPr>
            <a:r>
              <a:rPr lang="pl-PL" sz="1800" dirty="0" smtClean="0"/>
              <a:t>                          </a:t>
            </a:r>
            <a:r>
              <a:rPr lang="en-US" sz="1800" dirty="0" smtClean="0"/>
              <a:t> </a:t>
            </a:r>
            <a:r>
              <a:rPr lang="pl-PL" sz="1800" dirty="0" smtClean="0"/>
              <a:t>   </a:t>
            </a:r>
            <a:r>
              <a:rPr lang="en-US" sz="1800" dirty="0" smtClean="0"/>
              <a:t>Specific Purposes”</a:t>
            </a:r>
            <a:r>
              <a:rPr lang="pl-PL" sz="1800" dirty="0" smtClean="0"/>
              <a:t>                                      </a:t>
            </a:r>
            <a:r>
              <a:rPr lang="en-US" sz="1400" dirty="0" smtClean="0"/>
              <a:t>(2004:1)</a:t>
            </a:r>
            <a:endParaRPr lang="pl-PL" sz="1400" dirty="0" smtClean="0"/>
          </a:p>
          <a:p>
            <a:r>
              <a:rPr lang="pl-PL" sz="1800" dirty="0" smtClean="0"/>
              <a:t>   Master: </a:t>
            </a:r>
            <a:r>
              <a:rPr lang="en-US" sz="1800" dirty="0" smtClean="0"/>
              <a:t>ESP programs make “substantial use of the CBI </a:t>
            </a:r>
            <a:endParaRPr lang="pl-PL" sz="1800" dirty="0" smtClean="0"/>
          </a:p>
          <a:p>
            <a:pPr>
              <a:buNone/>
            </a:pPr>
            <a:r>
              <a:rPr lang="pl-PL" sz="1800" dirty="0" smtClean="0"/>
              <a:t>                              </a:t>
            </a:r>
            <a:r>
              <a:rPr lang="en-US" sz="1800" dirty="0" smtClean="0"/>
              <a:t>syllabus”</a:t>
            </a:r>
            <a:r>
              <a:rPr lang="pl-PL" sz="1800" dirty="0" smtClean="0"/>
              <a:t>                                                  </a:t>
            </a:r>
            <a:r>
              <a:rPr lang="pl-PL" sz="1400" dirty="0" smtClean="0"/>
              <a:t> (1997: 10)</a:t>
            </a:r>
          </a:p>
          <a:p>
            <a:r>
              <a:rPr lang="pl-PL" sz="1800" dirty="0" smtClean="0"/>
              <a:t>   </a:t>
            </a:r>
            <a:r>
              <a:rPr lang="pl-PL" sz="1800" dirty="0" err="1" smtClean="0"/>
              <a:t>Cianflone</a:t>
            </a:r>
            <a:r>
              <a:rPr lang="pl-PL" sz="1800" dirty="0" smtClean="0"/>
              <a:t> &amp; </a:t>
            </a:r>
            <a:r>
              <a:rPr lang="pl-PL" sz="1800" dirty="0" err="1" smtClean="0"/>
              <a:t>Coppolino</a:t>
            </a:r>
            <a:r>
              <a:rPr lang="pl-PL" sz="1800" dirty="0" smtClean="0"/>
              <a:t>: </a:t>
            </a:r>
            <a:r>
              <a:rPr lang="pl-PL" sz="1800" dirty="0" err="1" smtClean="0"/>
              <a:t>didactic</a:t>
            </a:r>
            <a:r>
              <a:rPr lang="pl-PL" sz="1800" dirty="0" smtClean="0"/>
              <a:t> </a:t>
            </a:r>
            <a:r>
              <a:rPr lang="pl-PL" sz="1800" dirty="0" err="1" smtClean="0"/>
              <a:t>aims</a:t>
            </a:r>
            <a:r>
              <a:rPr lang="pl-PL" sz="1800" dirty="0" smtClean="0"/>
              <a:t> of ESP/EAP ”</a:t>
            </a:r>
            <a:r>
              <a:rPr lang="pl-PL" sz="1800" dirty="0" err="1" smtClean="0"/>
              <a:t>can</a:t>
            </a:r>
            <a:r>
              <a:rPr lang="pl-PL" sz="1800" dirty="0" smtClean="0"/>
              <a:t> be </a:t>
            </a:r>
            <a:r>
              <a:rPr lang="pl-PL" sz="1800" dirty="0" err="1" smtClean="0"/>
              <a:t>fostered</a:t>
            </a:r>
            <a:r>
              <a:rPr lang="pl-PL" sz="1800" dirty="0" smtClean="0"/>
              <a:t> </a:t>
            </a:r>
          </a:p>
          <a:p>
            <a:pPr>
              <a:buNone/>
            </a:pPr>
            <a:r>
              <a:rPr lang="pl-PL" sz="1800" dirty="0" smtClean="0"/>
              <a:t>                              by </a:t>
            </a:r>
            <a:r>
              <a:rPr lang="pl-PL" sz="1800" dirty="0" err="1" smtClean="0"/>
              <a:t>content-based</a:t>
            </a:r>
            <a:r>
              <a:rPr lang="pl-PL" sz="1800" dirty="0" smtClean="0"/>
              <a:t> </a:t>
            </a:r>
            <a:r>
              <a:rPr lang="pl-PL" sz="1800" dirty="0" err="1" smtClean="0"/>
              <a:t>instruction</a:t>
            </a:r>
            <a:r>
              <a:rPr lang="pl-PL" sz="1800" dirty="0" smtClean="0"/>
              <a:t> (CBI)”            </a:t>
            </a:r>
            <a:r>
              <a:rPr lang="pl-PL" sz="1400" dirty="0" smtClean="0"/>
              <a:t>(2009:1)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endParaRPr lang="pl-PL" sz="2400" dirty="0" smtClean="0"/>
          </a:p>
          <a:p>
            <a:pPr>
              <a:buNone/>
            </a:pPr>
            <a:r>
              <a:rPr lang="pl-PL" dirty="0" smtClean="0"/>
              <a:t>              </a:t>
            </a:r>
            <a:endParaRPr lang="pl-PL" sz="1600" dirty="0" smtClean="0"/>
          </a:p>
          <a:p>
            <a:pPr>
              <a:buNone/>
            </a:pPr>
            <a:r>
              <a:rPr lang="en-US" sz="1600" dirty="0" smtClean="0"/>
              <a:t> </a:t>
            </a:r>
            <a:endParaRPr lang="pl-PL" sz="16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CBI and English for Specific Purposes</a:t>
            </a:r>
            <a:r>
              <a:rPr lang="pl-PL" sz="3600" dirty="0" smtClean="0"/>
              <a:t/>
            </a:r>
            <a:br>
              <a:rPr lang="pl-PL" sz="3600" dirty="0" smtClean="0"/>
            </a:br>
            <a:endParaRPr lang="pl-PL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en-US" sz="3800" b="1" dirty="0" smtClean="0"/>
              <a:t>ESP</a:t>
            </a:r>
            <a:r>
              <a:rPr lang="en-US" dirty="0" smtClean="0"/>
              <a:t> </a:t>
            </a:r>
            <a:endParaRPr lang="pl-PL" dirty="0" smtClean="0"/>
          </a:p>
          <a:p>
            <a:r>
              <a:rPr lang="en-US" dirty="0" smtClean="0"/>
              <a:t>goal- and task-oriented</a:t>
            </a:r>
            <a:endParaRPr lang="pl-PL" dirty="0" smtClean="0"/>
          </a:p>
          <a:p>
            <a:r>
              <a:rPr lang="en-US" dirty="0" smtClean="0"/>
              <a:t>aimed primarily at adult learners</a:t>
            </a:r>
            <a:endParaRPr lang="pl-PL" dirty="0" smtClean="0"/>
          </a:p>
          <a:p>
            <a:r>
              <a:rPr lang="en-US" dirty="0" smtClean="0"/>
              <a:t>with the interaction between the teacher and learner often differing from that in general English classes. </a:t>
            </a:r>
            <a:endParaRPr lang="pl-PL" dirty="0" smtClean="0"/>
          </a:p>
          <a:p>
            <a:endParaRPr lang="pl-PL" dirty="0" smtClean="0"/>
          </a:p>
          <a:p>
            <a:r>
              <a:rPr lang="en-US" sz="3800" b="1" dirty="0" smtClean="0"/>
              <a:t>“</a:t>
            </a:r>
            <a:r>
              <a:rPr lang="pl-PL" sz="3800" b="1" dirty="0" smtClean="0"/>
              <a:t>A</a:t>
            </a:r>
            <a:r>
              <a:rPr lang="en-US" sz="3800" b="1" dirty="0" err="1" smtClean="0"/>
              <a:t>bsolute</a:t>
            </a:r>
            <a:r>
              <a:rPr lang="en-US" sz="3800" b="1" dirty="0" smtClean="0"/>
              <a:t> characteristics” of ESP:</a:t>
            </a:r>
            <a:endParaRPr lang="pl-PL" sz="3800" b="1" dirty="0" smtClean="0"/>
          </a:p>
          <a:p>
            <a:pPr lvl="0"/>
            <a:r>
              <a:rPr lang="en-US" dirty="0" smtClean="0"/>
              <a:t>designed to meet specific needs of the learner</a:t>
            </a:r>
            <a:endParaRPr lang="pl-PL" dirty="0" smtClean="0"/>
          </a:p>
          <a:p>
            <a:pPr lvl="0"/>
            <a:r>
              <a:rPr lang="en-US" dirty="0" smtClean="0"/>
              <a:t>makes use of the underlying methodology and activities of the disciplines it serves</a:t>
            </a:r>
            <a:endParaRPr lang="pl-PL" dirty="0" smtClean="0"/>
          </a:p>
          <a:p>
            <a:pPr lvl="0"/>
            <a:r>
              <a:rPr lang="en-US" dirty="0" err="1" smtClean="0"/>
              <a:t>centred</a:t>
            </a:r>
            <a:r>
              <a:rPr lang="en-US" dirty="0" smtClean="0"/>
              <a:t> on the language</a:t>
            </a:r>
            <a:r>
              <a:rPr lang="pl-PL" dirty="0" smtClean="0"/>
              <a:t>, </a:t>
            </a:r>
            <a:r>
              <a:rPr lang="en-US" dirty="0" smtClean="0"/>
              <a:t>skills, discourse, and genres appropriate to these activities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                                 </a:t>
            </a:r>
          </a:p>
          <a:p>
            <a:pPr>
              <a:buNone/>
            </a:pPr>
            <a:r>
              <a:rPr lang="pl-PL" dirty="0" smtClean="0"/>
              <a:t>					 </a:t>
            </a:r>
            <a:r>
              <a:rPr lang="en-US" sz="1900" dirty="0" smtClean="0"/>
              <a:t>(Dudley-Evans and St John 1998: 4-5)</a:t>
            </a:r>
            <a:r>
              <a:rPr lang="pl-PL" sz="1900" dirty="0" smtClean="0"/>
              <a:t>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pl-PL" sz="4000" dirty="0" err="1" smtClean="0">
                <a:solidFill>
                  <a:srgbClr val="C00000"/>
                </a:solidFill>
              </a:rPr>
              <a:t>English</a:t>
            </a:r>
            <a:r>
              <a:rPr lang="pl-PL" sz="4000" dirty="0" smtClean="0">
                <a:solidFill>
                  <a:srgbClr val="C00000"/>
                </a:solidFill>
              </a:rPr>
              <a:t> for </a:t>
            </a:r>
            <a:r>
              <a:rPr lang="pl-PL" sz="4000" dirty="0" err="1" smtClean="0">
                <a:solidFill>
                  <a:srgbClr val="C00000"/>
                </a:solidFill>
              </a:rPr>
              <a:t>Specific</a:t>
            </a:r>
            <a:r>
              <a:rPr lang="pl-PL" sz="4000" dirty="0" smtClean="0">
                <a:solidFill>
                  <a:srgbClr val="C00000"/>
                </a:solidFill>
              </a:rPr>
              <a:t> </a:t>
            </a:r>
            <a:r>
              <a:rPr lang="pl-PL" sz="4000" dirty="0" err="1" smtClean="0">
                <a:solidFill>
                  <a:srgbClr val="C00000"/>
                </a:solidFill>
              </a:rPr>
              <a:t>Purposes</a:t>
            </a:r>
            <a:endParaRPr lang="pl-PL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1430</TotalTime>
  <Words>2207</Words>
  <Application>Microsoft Macintosh PowerPoint</Application>
  <PresentationFormat>Skærmshow (4:3)</PresentationFormat>
  <Paragraphs>394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33</vt:i4>
      </vt:variant>
    </vt:vector>
  </HeadingPairs>
  <TitlesOfParts>
    <vt:vector size="34" baseType="lpstr">
      <vt:lpstr>Hol</vt:lpstr>
      <vt:lpstr>BEYOND  EFL TEACHING </vt:lpstr>
      <vt:lpstr>POLISH  UNIVERSITIES  IN  TRANSITION</vt:lpstr>
      <vt:lpstr>AIMS</vt:lpstr>
      <vt:lpstr>RESEARCH  QUESTIONS</vt:lpstr>
      <vt:lpstr>Content-Based Instruction </vt:lpstr>
      <vt:lpstr>Content-Based Instruction </vt:lpstr>
      <vt:lpstr>Content-Based Instruction </vt:lpstr>
      <vt:lpstr>CBI and English for Specific Purposes </vt:lpstr>
      <vt:lpstr>English for Specific Purposes</vt:lpstr>
      <vt:lpstr>PowerPoint-præsentation</vt:lpstr>
      <vt:lpstr>Business English</vt:lpstr>
      <vt:lpstr> ROLES  of the CBI practitioners </vt:lpstr>
      <vt:lpstr>ROLES of CBI practitioners</vt:lpstr>
      <vt:lpstr>ROLES of ESP practitioners</vt:lpstr>
      <vt:lpstr>ROLES of ESP practitioners</vt:lpstr>
      <vt:lpstr>Roles of a BE instructor</vt:lpstr>
      <vt:lpstr>The model of a BE practitioner </vt:lpstr>
      <vt:lpstr>The model of a BE practitioner </vt:lpstr>
      <vt:lpstr>A Business English teacher  and her/his role in academic education   THE SURVEY</vt:lpstr>
      <vt:lpstr>A Business English teacher and her/his role in academic education – THE SURVEY</vt:lpstr>
      <vt:lpstr>A Business English teacher and her/his role in academic education – RESPONDENTS</vt:lpstr>
      <vt:lpstr>The survey - Part 2 University Business English teacher</vt:lpstr>
      <vt:lpstr>The survey - Part 2 University Business English teacher</vt:lpstr>
      <vt:lpstr>The survey - Part 2 University Business English teacher</vt:lpstr>
      <vt:lpstr>The survey - Part 2 University Business English teacher</vt:lpstr>
      <vt:lpstr>The survey - Part 2 University Business English teacher</vt:lpstr>
      <vt:lpstr>The survey - Part 2 University Business English teacher</vt:lpstr>
      <vt:lpstr>The survey - Part 3 University Business English classroom</vt:lpstr>
      <vt:lpstr>The survey - Part 3 University Business English classroom</vt:lpstr>
      <vt:lpstr>The survey - Part 4 Business English course in university curriculum</vt:lpstr>
      <vt:lpstr>Business English course in university curriculum</vt:lpstr>
      <vt:lpstr>PowerPoint-præsentation</vt:lpstr>
      <vt:lpstr>PowerPoint-præsentation</vt:lpstr>
    </vt:vector>
  </TitlesOfParts>
  <Company>bluehome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 EFL TEACHING </dc:title>
  <dc:creator>jola</dc:creator>
  <cp:lastModifiedBy>Julie de Molade</cp:lastModifiedBy>
  <cp:revision>129</cp:revision>
  <dcterms:created xsi:type="dcterms:W3CDTF">2012-03-18T19:36:50Z</dcterms:created>
  <dcterms:modified xsi:type="dcterms:W3CDTF">2012-05-21T12:41:48Z</dcterms:modified>
</cp:coreProperties>
</file>