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65" r:id="rId4"/>
    <p:sldId id="268" r:id="rId5"/>
    <p:sldId id="286" r:id="rId6"/>
    <p:sldId id="288" r:id="rId7"/>
    <p:sldId id="280" r:id="rId8"/>
    <p:sldId id="283" r:id="rId9"/>
    <p:sldId id="284" r:id="rId1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-1050" y="-90"/>
      </p:cViewPr>
      <p:guideLst>
        <p:guide orient="horz" pos="3793"/>
        <p:guide orient="horz" pos="1117"/>
        <p:guide orient="horz" pos="346"/>
        <p:guide orient="horz" pos="2568"/>
        <p:guide orient="horz" pos="4156"/>
        <p:guide orient="horz" pos="3884"/>
        <p:guide orient="horz" pos="1570"/>
        <p:guide pos="204"/>
        <p:guide pos="5556"/>
        <p:guide pos="431"/>
        <p:guide pos="4422"/>
        <p:guide pos="1247"/>
        <p:guide pos="3424"/>
        <p:guide pos="3356"/>
        <p:guide pos="4513"/>
        <p:guide pos="551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-3096" y="-84"/>
      </p:cViewPr>
      <p:guideLst>
        <p:guide orient="horz" pos="2880"/>
        <p:guide pos="216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sz="80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7E8633-DD50-467C-B21A-E1CECDED6BB2}" type="datetimeFigureOut">
              <a:rPr lang="fi-FI" sz="800" smtClean="0"/>
              <a:pPr/>
              <a:t>4.4.2012</a:t>
            </a:fld>
            <a:endParaRPr lang="en-GB" sz="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sz="8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4410BF-6C8B-4E87-A502-35A1C9E26017}" type="slidenum">
              <a:rPr lang="en-GB" sz="800" smtClean="0"/>
              <a:pPr/>
              <a:t>‹#›</a:t>
            </a:fld>
            <a:endParaRPr lang="en-GB" sz="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/>
            </a:lvl1pPr>
          </a:lstStyle>
          <a:p>
            <a:fld id="{0B85FA14-6BD0-4B51-94D4-05F5A75E4036}" type="datetimeFigureOut">
              <a:rPr lang="fi-FI" smtClean="0"/>
              <a:pPr/>
              <a:t>4.4.2012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/>
            </a:lvl1pPr>
          </a:lstStyle>
          <a:p>
            <a:fld id="{DFD68452-3929-4FD8-B15C-CAEB56E3F3D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8452-3929-4FD8-B15C-CAEB56E3F3D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8452-3929-4FD8-B15C-CAEB56E3F3DE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2B496-7ED1-594E-BB71-8DFA12A11FE0}" type="slidenum">
              <a:rPr lang="sv-SE" smtClean="0"/>
              <a:pPr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315934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2349499"/>
            <a:ext cx="7775576" cy="1871663"/>
          </a:xfrm>
        </p:spPr>
        <p:txBody>
          <a:bodyPr anchor="t" anchorCtr="0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4292600"/>
            <a:ext cx="7775576" cy="1350978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Freeform 14"/>
          <p:cNvSpPr>
            <a:spLocks noEditPoints="1"/>
          </p:cNvSpPr>
          <p:nvPr userDrawn="1"/>
        </p:nvSpPr>
        <p:spPr bwMode="auto">
          <a:xfrm>
            <a:off x="107951" y="115888"/>
            <a:ext cx="2161402" cy="2027228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sp>
        <p:nvSpPr>
          <p:cNvPr id="45" name="Date Placeholder 3"/>
          <p:cNvSpPr>
            <a:spLocks noGrp="1"/>
          </p:cNvSpPr>
          <p:nvPr>
            <p:ph type="dt" sz="half" idx="2"/>
          </p:nvPr>
        </p:nvSpPr>
        <p:spPr>
          <a:xfrm>
            <a:off x="7500958" y="6165850"/>
            <a:ext cx="887392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C9F9BE36-348A-4A18-A00B-BBA431DE5E1E}" type="datetime1">
              <a:rPr lang="fi-FI" smtClean="0"/>
              <a:pPr/>
              <a:t>4.4.2012</a:t>
            </a:fld>
            <a:endParaRPr lang="en-GB"/>
          </a:p>
        </p:txBody>
      </p:sp>
      <p:sp>
        <p:nvSpPr>
          <p:cNvPr id="4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614" y="6165850"/>
            <a:ext cx="2592385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fi-FI" smtClean="0"/>
              <a:t>Jan Lindström</a:t>
            </a:r>
            <a:endParaRPr lang="en-GB"/>
          </a:p>
        </p:txBody>
      </p:sp>
      <p:sp>
        <p:nvSpPr>
          <p:cNvPr id="4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351" y="6165851"/>
            <a:ext cx="431800" cy="43179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2" name="TextBox 51"/>
          <p:cNvSpPr txBox="1"/>
          <p:nvPr userDrawn="1"/>
        </p:nvSpPr>
        <p:spPr>
          <a:xfrm>
            <a:off x="6011862" y="6165850"/>
            <a:ext cx="1489095" cy="4318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smtClean="0">
                <a:solidFill>
                  <a:schemeClr val="tx2"/>
                </a:solidFill>
              </a:rPr>
              <a:t>www.helsinki.fi/yliopisto</a:t>
            </a:r>
            <a:endParaRPr lang="en-GB" sz="900">
              <a:solidFill>
                <a:schemeClr val="tx2"/>
              </a:solidFill>
            </a:endParaRPr>
          </a:p>
        </p:txBody>
      </p:sp>
      <p:pic>
        <p:nvPicPr>
          <p:cNvPr id="13" name="Picture 12" descr="FSE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8A5D0-5ECC-4008-A8C7-448CD71AFD37}" type="datetime1">
              <a:rPr lang="fi-FI" smtClean="0"/>
              <a:pPr>
                <a:defRPr/>
              </a:pPr>
              <a:t>4.4.2012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Jan Lindström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EF22B-270C-46B0-8898-4165AB006B7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3" y="2349499"/>
            <a:ext cx="7775574" cy="1871663"/>
          </a:xfrm>
        </p:spPr>
        <p:txBody>
          <a:bodyPr anchor="t" anchorCtr="0">
            <a:no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1" y="4292600"/>
            <a:ext cx="7775578" cy="1368425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18" name="Freeform 14"/>
          <p:cNvSpPr>
            <a:spLocks noEditPoints="1"/>
          </p:cNvSpPr>
          <p:nvPr userDrawn="1"/>
        </p:nvSpPr>
        <p:spPr bwMode="auto">
          <a:xfrm>
            <a:off x="107951" y="115888"/>
            <a:ext cx="2161402" cy="2027228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7500958" y="6165850"/>
            <a:ext cx="887392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0096FF02-F771-40A4-B83A-A8F146C62888}" type="datetime1">
              <a:rPr lang="fi-FI" smtClean="0"/>
              <a:pPr/>
              <a:t>4.4.2012</a:t>
            </a:fld>
            <a:endParaRPr lang="en-GB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615" y="6165850"/>
            <a:ext cx="2592386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fi-FI" smtClean="0"/>
              <a:t>Jan Lindström</a:t>
            </a:r>
            <a:endParaRPr lang="en-GB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351" y="6165851"/>
            <a:ext cx="431800" cy="43179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0" name="TextBox 29"/>
          <p:cNvSpPr txBox="1"/>
          <p:nvPr userDrawn="1"/>
        </p:nvSpPr>
        <p:spPr>
          <a:xfrm>
            <a:off x="6011862" y="6165850"/>
            <a:ext cx="1489095" cy="4318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smtClean="0">
                <a:solidFill>
                  <a:schemeClr val="tx2"/>
                </a:solidFill>
              </a:rPr>
              <a:t>www.helsinki.fi/yliopisto</a:t>
            </a:r>
            <a:endParaRPr lang="en-GB" sz="900">
              <a:solidFill>
                <a:schemeClr val="tx2"/>
              </a:solidFill>
            </a:endParaRPr>
          </a:p>
        </p:txBody>
      </p:sp>
      <p:pic>
        <p:nvPicPr>
          <p:cNvPr id="13" name="Picture 12" descr="FSE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62BD-13EC-45DC-A771-0D0DF5F34D33}" type="datetime1">
              <a:rPr lang="fi-FI" smtClean="0"/>
              <a:pPr/>
              <a:t>4.4.2012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Jan Lindström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989138"/>
            <a:ext cx="3348038" cy="4032250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2113" y="1989138"/>
            <a:ext cx="3348036" cy="4032250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E8BF-E45C-4B48-A4E3-43370266EA38}" type="datetime1">
              <a:rPr lang="fi-FI" smtClean="0"/>
              <a:pPr/>
              <a:t>4.4.2012</a:t>
            </a:fld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Jan Lindström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0491-A658-4D94-AC3A-5717AF0CE13C}" type="datetime1">
              <a:rPr lang="fi-FI" smtClean="0"/>
              <a:pPr/>
              <a:t>4.4.2012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Jan Lindström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12" y="1989138"/>
            <a:ext cx="6840538" cy="51116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CCF90-681E-4387-BF6C-43B12A905CF6}" type="datetime1">
              <a:rPr lang="fi-FI" smtClean="0"/>
              <a:pPr/>
              <a:t>4.4.2012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Jan Lindström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979613" y="2492375"/>
            <a:ext cx="6840537" cy="3529013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1/2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1A7E-E368-4033-BE04-149580E78A00}" type="datetime1">
              <a:rPr lang="fi-FI" smtClean="0"/>
              <a:pPr/>
              <a:t>4.4.2012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Jan Lindström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989136"/>
            <a:ext cx="3348038" cy="4032251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5472113" y="1989138"/>
            <a:ext cx="3348037" cy="403225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C5B3F-7DC8-4820-B08A-7509542A84F8}" type="datetime1">
              <a:rPr lang="fi-FI" smtClean="0"/>
              <a:pPr/>
              <a:t>4.4.2012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Jan Lindström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1979612" y="4221162"/>
            <a:ext cx="6840537" cy="1800225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1979613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3708400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9"/>
          </p:nvPr>
        </p:nvSpPr>
        <p:spPr>
          <a:xfrm>
            <a:off x="5435600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20"/>
          </p:nvPr>
        </p:nvSpPr>
        <p:spPr>
          <a:xfrm>
            <a:off x="7164388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21"/>
          </p:nvPr>
        </p:nvSpPr>
        <p:spPr>
          <a:xfrm>
            <a:off x="1979613" y="2492375"/>
            <a:ext cx="1584325" cy="1584325"/>
          </a:xfrm>
        </p:spPr>
        <p:txBody>
          <a:bodyPr/>
          <a:lstStyle/>
          <a:p>
            <a:endParaRPr lang="en-GB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22"/>
          </p:nvPr>
        </p:nvSpPr>
        <p:spPr>
          <a:xfrm>
            <a:off x="3708400" y="2492375"/>
            <a:ext cx="1584325" cy="1584325"/>
          </a:xfrm>
        </p:spPr>
        <p:txBody>
          <a:bodyPr/>
          <a:lstStyle/>
          <a:p>
            <a:endParaRPr lang="en-GB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23"/>
          </p:nvPr>
        </p:nvSpPr>
        <p:spPr>
          <a:xfrm>
            <a:off x="5435600" y="2492375"/>
            <a:ext cx="1584325" cy="1584325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24"/>
          </p:nvPr>
        </p:nvSpPr>
        <p:spPr>
          <a:xfrm>
            <a:off x="7164388" y="2492375"/>
            <a:ext cx="1584325" cy="1584325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B74A-C783-4EBB-B27F-BC4F85422D95}" type="datetime1">
              <a:rPr lang="fi-FI" smtClean="0"/>
              <a:pPr/>
              <a:t>4.4.2012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Jan Lindström</a:t>
            </a:r>
            <a:endParaRPr lang="en-GB"/>
          </a:p>
        </p:txBody>
      </p:sp>
      <p:sp>
        <p:nvSpPr>
          <p:cNvPr id="8" name="Freeform 14"/>
          <p:cNvSpPr>
            <a:spLocks noEditPoints="1"/>
          </p:cNvSpPr>
          <p:nvPr userDrawn="1"/>
        </p:nvSpPr>
        <p:spPr bwMode="auto">
          <a:xfrm>
            <a:off x="107950" y="115888"/>
            <a:ext cx="1782228" cy="1671592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pic>
        <p:nvPicPr>
          <p:cNvPr id="10" name="Picture 9" descr="FSE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79612" y="549275"/>
            <a:ext cx="6840538" cy="11509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9612" y="1989139"/>
            <a:ext cx="6840538" cy="403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00958" y="6165850"/>
            <a:ext cx="887392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9251FACA-B0E5-4AF5-8165-CA94D0D404BB}" type="datetime1">
              <a:rPr lang="fi-FI" smtClean="0"/>
              <a:pPr/>
              <a:t>4.4.2012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615" y="6165850"/>
            <a:ext cx="2592386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fi-FI" smtClean="0"/>
              <a:t>Jan Lindström</a:t>
            </a: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351" y="6165851"/>
            <a:ext cx="431800" cy="43179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reeform 14"/>
          <p:cNvSpPr>
            <a:spLocks noEditPoints="1"/>
          </p:cNvSpPr>
          <p:nvPr userDrawn="1"/>
        </p:nvSpPr>
        <p:spPr bwMode="auto">
          <a:xfrm>
            <a:off x="107950" y="115888"/>
            <a:ext cx="1782228" cy="1671592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6011862" y="6165850"/>
            <a:ext cx="1489095" cy="4318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smtClean="0">
                <a:solidFill>
                  <a:schemeClr val="tx2"/>
                </a:solidFill>
              </a:rPr>
              <a:t>www.helsinki.fi/yliopisto</a:t>
            </a:r>
            <a:endParaRPr lang="en-GB" sz="900">
              <a:solidFill>
                <a:schemeClr val="tx2"/>
              </a:solidFill>
            </a:endParaRPr>
          </a:p>
        </p:txBody>
      </p:sp>
      <p:sp>
        <p:nvSpPr>
          <p:cNvPr id="21" name="Line 16"/>
          <p:cNvSpPr>
            <a:spLocks noChangeShapeType="1"/>
          </p:cNvSpPr>
          <p:nvPr userDrawn="1"/>
        </p:nvSpPr>
        <p:spPr bwMode="auto">
          <a:xfrm flipV="1">
            <a:off x="1979614" y="1773238"/>
            <a:ext cx="6840536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GB"/>
          </a:p>
        </p:txBody>
      </p:sp>
      <p:pic>
        <p:nvPicPr>
          <p:cNvPr id="17" name="Picture 16" descr="FSE_RGB.png"/>
          <p:cNvPicPr>
            <a:picLocks noChangeAspect="1"/>
          </p:cNvPicPr>
          <p:nvPr userDrawn="1"/>
        </p:nvPicPr>
        <p:blipFill>
          <a:blip r:embed="rId12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52" r:id="rId4"/>
    <p:sldLayoutId id="2147483654" r:id="rId5"/>
    <p:sldLayoutId id="2147483660" r:id="rId6"/>
    <p:sldLayoutId id="2147483661" r:id="rId7"/>
    <p:sldLayoutId id="2147483662" r:id="rId8"/>
    <p:sldLayoutId id="2147483655" r:id="rId9"/>
    <p:sldLayoutId id="2147483664" r:id="rId10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4638" algn="l" defTabSz="914400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265113" algn="l" defTabSz="914400" rtl="0" eaLnBrk="1" latinLnBrk="0" hangingPunct="1">
        <a:spcBef>
          <a:spcPts val="0"/>
        </a:spcBef>
        <a:spcAft>
          <a:spcPts val="800"/>
        </a:spcAft>
        <a:buClrTx/>
        <a:buFont typeface="Arial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273050" algn="l" defTabSz="914400" rtl="0" eaLnBrk="1" latinLnBrk="0" hangingPunct="1">
        <a:spcBef>
          <a:spcPts val="0"/>
        </a:spcBef>
        <a:spcAft>
          <a:spcPts val="800"/>
        </a:spcAft>
        <a:buClrTx/>
        <a:buFont typeface="Arial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438" indent="-265113" algn="l" defTabSz="914400" rtl="0" eaLnBrk="1" latinLnBrk="0" hangingPunct="1">
        <a:spcBef>
          <a:spcPts val="0"/>
        </a:spcBef>
        <a:spcAft>
          <a:spcPts val="800"/>
        </a:spcAft>
        <a:buClrTx/>
        <a:buFont typeface="Arial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dirty="0" smtClean="0"/>
              <a:t>Languages and policies at the University of Helsinki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969060"/>
            <a:ext cx="7775578" cy="1728688"/>
          </a:xfrm>
        </p:spPr>
        <p:txBody>
          <a:bodyPr>
            <a:normAutofit/>
          </a:bodyPr>
          <a:lstStyle/>
          <a:p>
            <a:r>
              <a:rPr lang="en-GB" sz="2000" dirty="0" smtClean="0"/>
              <a:t>Jan K. </a:t>
            </a:r>
            <a:r>
              <a:rPr lang="en-GB" sz="2000" dirty="0" err="1" smtClean="0"/>
              <a:t>Lindström</a:t>
            </a:r>
            <a:endParaRPr lang="en-GB" sz="2000" dirty="0" smtClean="0"/>
          </a:p>
          <a:p>
            <a:r>
              <a:rPr lang="en-GB" sz="1800" dirty="0" smtClean="0">
                <a:solidFill>
                  <a:schemeClr val="bg1">
                    <a:lumMod val="50000"/>
                  </a:schemeClr>
                </a:solidFill>
              </a:rPr>
              <a:t>Round Table, CALPIU’12, Roskilde, April 4, 2012</a:t>
            </a:r>
          </a:p>
          <a:p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Higher education across borders: </a:t>
            </a:r>
          </a:p>
          <a:p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Transcultural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interaction and linguistic diversity</a:t>
            </a:r>
            <a:endParaRPr lang="en-GB" sz="18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C19E706-6ADE-4F11-A905-CE65EECFE1A8}" type="datetime1">
              <a:rPr lang="fi-FI" smtClean="0"/>
              <a:pPr/>
              <a:t>4.4.2012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63688" y="1989139"/>
            <a:ext cx="7056462" cy="4032250"/>
          </a:xfrm>
        </p:spPr>
        <p:txBody>
          <a:bodyPr>
            <a:normAutofit fontScale="77500" lnSpcReduction="20000"/>
          </a:bodyPr>
          <a:lstStyle/>
          <a:p>
            <a:r>
              <a:rPr lang="fi-FI" dirty="0" smtClean="0"/>
              <a:t>Finland as a </a:t>
            </a:r>
            <a:r>
              <a:rPr lang="fi-FI" dirty="0" err="1" smtClean="0"/>
              <a:t>part</a:t>
            </a:r>
            <a:r>
              <a:rPr lang="fi-FI" dirty="0" smtClean="0"/>
              <a:t> of </a:t>
            </a:r>
            <a:r>
              <a:rPr lang="fi-FI" dirty="0" err="1" smtClean="0"/>
              <a:t>Swedish</a:t>
            </a:r>
            <a:r>
              <a:rPr lang="fi-FI" dirty="0" smtClean="0"/>
              <a:t> </a:t>
            </a:r>
            <a:r>
              <a:rPr lang="fi-FI" dirty="0" err="1" smtClean="0"/>
              <a:t>kingdom</a:t>
            </a:r>
            <a:r>
              <a:rPr lang="fi-FI" dirty="0" smtClean="0"/>
              <a:t> </a:t>
            </a:r>
            <a:r>
              <a:rPr lang="fi-FI" dirty="0" smtClean="0"/>
              <a:t>(12-14th </a:t>
            </a:r>
            <a:r>
              <a:rPr lang="fi-FI" dirty="0" err="1" smtClean="0"/>
              <a:t>century</a:t>
            </a:r>
            <a:r>
              <a:rPr lang="fi-FI" dirty="0" smtClean="0"/>
              <a:t>) to 1809</a:t>
            </a:r>
          </a:p>
          <a:p>
            <a:pPr lvl="1"/>
            <a:r>
              <a:rPr lang="fi-FI" dirty="0" err="1" smtClean="0"/>
              <a:t>Swedish</a:t>
            </a:r>
            <a:r>
              <a:rPr lang="fi-FI" dirty="0" smtClean="0"/>
              <a:t> as a national </a:t>
            </a:r>
            <a:r>
              <a:rPr lang="fi-FI" dirty="0" err="1" smtClean="0"/>
              <a:t>language</a:t>
            </a:r>
            <a:r>
              <a:rPr lang="fi-FI" dirty="0" smtClean="0"/>
              <a:t>, </a:t>
            </a:r>
            <a:r>
              <a:rPr lang="fi-FI" dirty="0" err="1" smtClean="0"/>
              <a:t>Finnish</a:t>
            </a:r>
            <a:r>
              <a:rPr lang="fi-FI" dirty="0" smtClean="0"/>
              <a:t> as a </a:t>
            </a:r>
            <a:r>
              <a:rPr lang="fi-FI" dirty="0" err="1" smtClean="0"/>
              <a:t>language</a:t>
            </a:r>
            <a:r>
              <a:rPr lang="fi-FI" dirty="0" smtClean="0"/>
              <a:t> of the (</a:t>
            </a:r>
            <a:r>
              <a:rPr lang="fi-FI" dirty="0" err="1" smtClean="0"/>
              <a:t>majority</a:t>
            </a:r>
            <a:r>
              <a:rPr lang="fi-FI" dirty="0" smtClean="0"/>
              <a:t> of) </a:t>
            </a:r>
            <a:r>
              <a:rPr lang="fi-FI" dirty="0" err="1" smtClean="0"/>
              <a:t>population</a:t>
            </a:r>
            <a:r>
              <a:rPr lang="fi-FI" dirty="0" smtClean="0"/>
              <a:t> esp. in </a:t>
            </a:r>
            <a:r>
              <a:rPr lang="fi-FI" dirty="0" err="1" smtClean="0"/>
              <a:t>interior</a:t>
            </a:r>
            <a:r>
              <a:rPr lang="fi-FI" dirty="0" smtClean="0"/>
              <a:t> </a:t>
            </a:r>
            <a:r>
              <a:rPr lang="fi-FI" dirty="0" err="1" smtClean="0"/>
              <a:t>parts</a:t>
            </a:r>
            <a:r>
              <a:rPr lang="fi-FI" dirty="0" smtClean="0"/>
              <a:t> of Finland</a:t>
            </a:r>
          </a:p>
          <a:p>
            <a:pPr lvl="1"/>
            <a:r>
              <a:rPr lang="fi-FI" dirty="0" err="1" smtClean="0"/>
              <a:t>Swedish</a:t>
            </a:r>
            <a:r>
              <a:rPr lang="fi-FI" dirty="0" smtClean="0"/>
              <a:t> as a </a:t>
            </a:r>
            <a:r>
              <a:rPr lang="fi-FI" dirty="0" err="1" smtClean="0"/>
              <a:t>language</a:t>
            </a:r>
            <a:r>
              <a:rPr lang="fi-FI" dirty="0" smtClean="0"/>
              <a:t> of </a:t>
            </a:r>
            <a:r>
              <a:rPr lang="fi-FI" dirty="0" err="1" smtClean="0"/>
              <a:t>administration</a:t>
            </a:r>
            <a:r>
              <a:rPr lang="fi-FI" dirty="0" smtClean="0"/>
              <a:t>, </a:t>
            </a:r>
            <a:r>
              <a:rPr lang="fi-FI" dirty="0" err="1" smtClean="0"/>
              <a:t>higher</a:t>
            </a:r>
            <a:r>
              <a:rPr lang="fi-FI" dirty="0" smtClean="0"/>
              <a:t> </a:t>
            </a:r>
            <a:r>
              <a:rPr lang="fi-FI" dirty="0" err="1" smtClean="0"/>
              <a:t>education</a:t>
            </a:r>
            <a:r>
              <a:rPr lang="fi-FI" dirty="0" smtClean="0"/>
              <a:t>, the </a:t>
            </a:r>
            <a:r>
              <a:rPr lang="fi-FI" dirty="0" err="1" smtClean="0"/>
              <a:t>elite</a:t>
            </a:r>
            <a:r>
              <a:rPr lang="fi-FI" dirty="0" smtClean="0"/>
              <a:t>, the </a:t>
            </a:r>
            <a:r>
              <a:rPr lang="fi-FI" dirty="0" err="1" smtClean="0"/>
              <a:t>privileged</a:t>
            </a:r>
            <a:r>
              <a:rPr lang="fi-FI" dirty="0" smtClean="0"/>
              <a:t>, …</a:t>
            </a:r>
          </a:p>
          <a:p>
            <a:r>
              <a:rPr lang="sv-FI" dirty="0" smtClean="0"/>
              <a:t>1809-1917: Finland </a:t>
            </a:r>
            <a:r>
              <a:rPr lang="sv-FI" dirty="0" smtClean="0"/>
              <a:t>as a part </a:t>
            </a:r>
            <a:r>
              <a:rPr lang="sv-FI" dirty="0" smtClean="0"/>
              <a:t>of the </a:t>
            </a:r>
            <a:r>
              <a:rPr lang="sv-FI" dirty="0" err="1" smtClean="0"/>
              <a:t>Russian</a:t>
            </a:r>
            <a:r>
              <a:rPr lang="sv-FI" dirty="0" smtClean="0"/>
              <a:t> empire as an </a:t>
            </a:r>
            <a:r>
              <a:rPr lang="sv-FI" dirty="0" err="1" smtClean="0"/>
              <a:t>autonomous</a:t>
            </a:r>
            <a:r>
              <a:rPr lang="sv-FI" dirty="0" smtClean="0"/>
              <a:t> Grand </a:t>
            </a:r>
            <a:r>
              <a:rPr lang="sv-FI" dirty="0" err="1" smtClean="0"/>
              <a:t>Duchy</a:t>
            </a:r>
            <a:endParaRPr lang="sv-FI" dirty="0" smtClean="0"/>
          </a:p>
          <a:p>
            <a:pPr lvl="1"/>
            <a:r>
              <a:rPr lang="sv-FI" dirty="0" err="1" smtClean="0"/>
              <a:t>Preserves</a:t>
            </a:r>
            <a:r>
              <a:rPr lang="sv-FI" dirty="0" smtClean="0"/>
              <a:t> (Swedish) </a:t>
            </a:r>
            <a:r>
              <a:rPr lang="sv-FI" dirty="0" err="1" smtClean="0"/>
              <a:t>language</a:t>
            </a:r>
            <a:r>
              <a:rPr lang="sv-FI" dirty="0" smtClean="0"/>
              <a:t> rights and legal system</a:t>
            </a:r>
          </a:p>
          <a:p>
            <a:pPr lvl="1"/>
            <a:r>
              <a:rPr lang="sv-FI" dirty="0" smtClean="0"/>
              <a:t>Swedish </a:t>
            </a:r>
            <a:r>
              <a:rPr lang="sv-FI" dirty="0" err="1" smtClean="0"/>
              <a:t>continued</a:t>
            </a:r>
            <a:r>
              <a:rPr lang="sv-FI" dirty="0" smtClean="0"/>
              <a:t> </a:t>
            </a:r>
            <a:r>
              <a:rPr lang="sv-FI" dirty="0" smtClean="0"/>
              <a:t>to </a:t>
            </a:r>
            <a:r>
              <a:rPr lang="sv-FI" dirty="0" err="1" smtClean="0"/>
              <a:t>dominate</a:t>
            </a:r>
            <a:r>
              <a:rPr lang="sv-FI" dirty="0" smtClean="0"/>
              <a:t> </a:t>
            </a:r>
            <a:r>
              <a:rPr lang="sv-FI" dirty="0" err="1" smtClean="0"/>
              <a:t>until</a:t>
            </a:r>
            <a:r>
              <a:rPr lang="sv-FI" dirty="0" smtClean="0"/>
              <a:t> the </a:t>
            </a:r>
            <a:r>
              <a:rPr lang="sv-FI" dirty="0" err="1" smtClean="0"/>
              <a:t>beginning</a:t>
            </a:r>
            <a:r>
              <a:rPr lang="sv-FI" dirty="0" smtClean="0"/>
              <a:t> of the 20th </a:t>
            </a:r>
            <a:r>
              <a:rPr lang="sv-FI" dirty="0" err="1" smtClean="0"/>
              <a:t>century</a:t>
            </a:r>
            <a:r>
              <a:rPr lang="sv-FI" dirty="0" smtClean="0"/>
              <a:t> in administration and </a:t>
            </a:r>
            <a:r>
              <a:rPr lang="sv-FI" dirty="0" err="1" smtClean="0"/>
              <a:t>higher</a:t>
            </a:r>
            <a:r>
              <a:rPr lang="sv-FI" dirty="0" smtClean="0"/>
              <a:t> </a:t>
            </a:r>
            <a:r>
              <a:rPr lang="sv-FI" dirty="0" err="1" smtClean="0"/>
              <a:t>education</a:t>
            </a:r>
            <a:endParaRPr lang="sv-FI" dirty="0" smtClean="0"/>
          </a:p>
          <a:p>
            <a:r>
              <a:rPr lang="sv-FI" dirty="0" smtClean="0"/>
              <a:t>Finland </a:t>
            </a:r>
            <a:r>
              <a:rPr lang="sv-FI" dirty="0" err="1" smtClean="0"/>
              <a:t>declares</a:t>
            </a:r>
            <a:r>
              <a:rPr lang="sv-FI" dirty="0" smtClean="0"/>
              <a:t> </a:t>
            </a:r>
            <a:r>
              <a:rPr lang="sv-FI" dirty="0" err="1" smtClean="0"/>
              <a:t>independency</a:t>
            </a:r>
            <a:r>
              <a:rPr lang="sv-FI" dirty="0" smtClean="0"/>
              <a:t> in 1917</a:t>
            </a:r>
          </a:p>
          <a:p>
            <a:pPr lvl="1"/>
            <a:r>
              <a:rPr lang="sv-FI" dirty="0" err="1" smtClean="0"/>
              <a:t>Constitution</a:t>
            </a:r>
            <a:r>
              <a:rPr lang="sv-FI" dirty="0" smtClean="0"/>
              <a:t>: Finland and Swedish </a:t>
            </a:r>
            <a:r>
              <a:rPr lang="sv-FI" dirty="0" err="1" smtClean="0"/>
              <a:t>co-official</a:t>
            </a:r>
            <a:r>
              <a:rPr lang="sv-FI" dirty="0" smtClean="0"/>
              <a:t> </a:t>
            </a:r>
            <a:r>
              <a:rPr lang="sv-FI" dirty="0" err="1" smtClean="0"/>
              <a:t>languages</a:t>
            </a:r>
            <a:endParaRPr lang="sv-FI" dirty="0" smtClean="0"/>
          </a:p>
          <a:p>
            <a:pPr lvl="1"/>
            <a:r>
              <a:rPr lang="sv-FI" dirty="0" smtClean="0"/>
              <a:t>Language </a:t>
            </a:r>
            <a:r>
              <a:rPr lang="sv-FI" dirty="0" err="1" smtClean="0"/>
              <a:t>Act</a:t>
            </a:r>
            <a:r>
              <a:rPr lang="sv-FI" dirty="0" smtClean="0"/>
              <a:t> </a:t>
            </a:r>
            <a:r>
              <a:rPr lang="sv-FI" dirty="0" err="1" smtClean="0"/>
              <a:t>defining</a:t>
            </a:r>
            <a:r>
              <a:rPr lang="sv-FI" dirty="0" smtClean="0"/>
              <a:t> </a:t>
            </a:r>
            <a:r>
              <a:rPr lang="sv-FI" dirty="0" err="1" smtClean="0"/>
              <a:t>language</a:t>
            </a:r>
            <a:r>
              <a:rPr lang="sv-FI" dirty="0" smtClean="0"/>
              <a:t> rights</a:t>
            </a:r>
            <a:endParaRPr lang="sv-FI" dirty="0" smtClean="0"/>
          </a:p>
          <a:p>
            <a:pPr lvl="1"/>
            <a:r>
              <a:rPr lang="sv-FI" dirty="0" err="1" smtClean="0"/>
              <a:t>Cultural</a:t>
            </a:r>
            <a:r>
              <a:rPr lang="sv-FI" dirty="0" smtClean="0"/>
              <a:t> </a:t>
            </a:r>
            <a:r>
              <a:rPr lang="sv-FI" dirty="0" err="1" smtClean="0"/>
              <a:t>but</a:t>
            </a:r>
            <a:r>
              <a:rPr lang="sv-FI" dirty="0" smtClean="0"/>
              <a:t> not territorial </a:t>
            </a:r>
            <a:r>
              <a:rPr lang="sv-FI" dirty="0" err="1" smtClean="0"/>
              <a:t>autonomy</a:t>
            </a:r>
            <a:r>
              <a:rPr lang="sv-FI" dirty="0" smtClean="0"/>
              <a:t> for ”</a:t>
            </a:r>
            <a:r>
              <a:rPr lang="sv-FI" dirty="0" err="1" smtClean="0"/>
              <a:t>Swedophones</a:t>
            </a:r>
            <a:r>
              <a:rPr lang="sv-FI" dirty="0" smtClean="0"/>
              <a:t>” </a:t>
            </a:r>
            <a:r>
              <a:rPr lang="sv-FI" dirty="0" smtClean="0"/>
              <a:t>(</a:t>
            </a:r>
            <a:r>
              <a:rPr lang="sv-FI" dirty="0" err="1" smtClean="0"/>
              <a:t>except</a:t>
            </a:r>
            <a:r>
              <a:rPr lang="sv-FI" dirty="0" smtClean="0"/>
              <a:t> Åland)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C6FE-E55D-4610-8B1A-9F251140AA01}" type="datetime1">
              <a:rPr lang="fi-FI" smtClean="0"/>
              <a:pPr/>
              <a:t>4.4.2012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Jan Lindström</a:t>
            </a:r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Finland</a:t>
            </a:r>
            <a:br>
              <a:rPr lang="en-GB" dirty="0" smtClean="0"/>
            </a:br>
            <a:r>
              <a:rPr lang="en-GB" sz="2800" dirty="0" smtClean="0"/>
              <a:t>A state with two national languages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68240" y="412576"/>
            <a:ext cx="417576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7724" y="224644"/>
            <a:ext cx="6660518" cy="1150938"/>
          </a:xfrm>
        </p:spPr>
        <p:txBody>
          <a:bodyPr>
            <a:normAutofit/>
          </a:bodyPr>
          <a:lstStyle/>
          <a:p>
            <a:r>
              <a:rPr lang="sv-FI" sz="2800" dirty="0" smtClean="0"/>
              <a:t>The </a:t>
            </a:r>
            <a:r>
              <a:rPr lang="sv-FI" sz="2800" dirty="0" err="1" smtClean="0"/>
              <a:t>Swedish-speaking</a:t>
            </a:r>
            <a:r>
              <a:rPr lang="sv-FI" sz="2800" dirty="0" smtClean="0"/>
              <a:t> population </a:t>
            </a:r>
            <a:br>
              <a:rPr lang="sv-FI" sz="2800" dirty="0" smtClean="0"/>
            </a:br>
            <a:r>
              <a:rPr lang="sv-FI" sz="2800" dirty="0" smtClean="0"/>
              <a:t>in Finland</a:t>
            </a:r>
            <a:endParaRPr lang="fi-FI" sz="2800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67644" y="1340768"/>
            <a:ext cx="4041553" cy="3092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87524" y="5661248"/>
            <a:ext cx="46805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dirty="0" smtClean="0">
                <a:solidFill>
                  <a:schemeClr val="bg1">
                    <a:lumMod val="50000"/>
                  </a:schemeClr>
                </a:solidFill>
              </a:rPr>
              <a:t>http://www.folktinget.fi/Site/Widget/Editor/137/files/SVENSK_i_FINLAND_ENGLISH_A4_WEB.pdf</a:t>
            </a:r>
            <a:endParaRPr lang="fi-FI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31640" y="429309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dirty="0" smtClean="0"/>
              <a:t>2010: </a:t>
            </a:r>
            <a:r>
              <a:rPr lang="fi-FI" sz="2000" dirty="0" smtClean="0"/>
              <a:t>291 153 </a:t>
            </a:r>
            <a:r>
              <a:rPr lang="fi-FI" sz="2000" b="1" dirty="0" smtClean="0"/>
              <a:t>(5,4 %)</a:t>
            </a:r>
          </a:p>
          <a:p>
            <a:r>
              <a:rPr lang="fi-FI" sz="2000" b="1" dirty="0" smtClean="0"/>
              <a:t>Out of a </a:t>
            </a:r>
            <a:r>
              <a:rPr lang="fi-FI" sz="2000" b="1" dirty="0" err="1" smtClean="0"/>
              <a:t>total</a:t>
            </a:r>
            <a:r>
              <a:rPr lang="fi-FI" sz="2000" b="1" dirty="0" smtClean="0"/>
              <a:t> pop. of </a:t>
            </a:r>
            <a:r>
              <a:rPr lang="fi-FI" sz="2000" b="1" dirty="0" err="1" smtClean="0"/>
              <a:t>ca</a:t>
            </a:r>
            <a:r>
              <a:rPr lang="fi-FI" sz="2000" b="1" dirty="0" smtClean="0"/>
              <a:t> 5 M</a:t>
            </a:r>
            <a:endParaRPr lang="fi-FI" sz="2000" b="1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118A-1CC0-45F1-B514-1D9955194306}" type="datetime1">
              <a:rPr lang="fi-FI" smtClean="0"/>
              <a:pPr/>
              <a:t>4.4.2012</a:t>
            </a:fld>
            <a:endParaRPr lang="en-GB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Jan Lindström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Helsinki - Helsingfors</a:t>
            </a:r>
            <a:br>
              <a:rPr lang="fi-FI" dirty="0" smtClean="0"/>
            </a:br>
            <a:r>
              <a:rPr lang="fi-FI" sz="2800" dirty="0" smtClean="0"/>
              <a:t>A </a:t>
            </a:r>
            <a:r>
              <a:rPr lang="fi-FI" sz="2800" dirty="0" err="1" smtClean="0"/>
              <a:t>bilingual</a:t>
            </a:r>
            <a:r>
              <a:rPr lang="fi-FI" sz="2800" dirty="0" smtClean="0"/>
              <a:t> </a:t>
            </a:r>
            <a:r>
              <a:rPr lang="fi-FI" sz="2800" dirty="0" err="1" smtClean="0"/>
              <a:t>university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511660" y="1772816"/>
            <a:ext cx="7175140" cy="4644516"/>
          </a:xfrm>
        </p:spPr>
        <p:txBody>
          <a:bodyPr>
            <a:normAutofit/>
          </a:bodyPr>
          <a:lstStyle/>
          <a:p>
            <a:r>
              <a:rPr lang="fi-FI" sz="2400" dirty="0" smtClean="0"/>
              <a:t>The </a:t>
            </a:r>
            <a:r>
              <a:rPr lang="fi-FI" sz="2400" dirty="0" err="1" smtClean="0"/>
              <a:t>first</a:t>
            </a:r>
            <a:r>
              <a:rPr lang="fi-FI" sz="2400" dirty="0" smtClean="0"/>
              <a:t> and </a:t>
            </a:r>
            <a:r>
              <a:rPr lang="fi-FI" sz="2400" dirty="0" err="1" smtClean="0"/>
              <a:t>biggest</a:t>
            </a:r>
            <a:r>
              <a:rPr lang="fi-FI" sz="2400" dirty="0" smtClean="0"/>
              <a:t> </a:t>
            </a:r>
            <a:r>
              <a:rPr lang="fi-FI" sz="2400" dirty="0" err="1" smtClean="0"/>
              <a:t>university</a:t>
            </a:r>
            <a:endParaRPr lang="fi-FI" sz="2400" dirty="0" smtClean="0"/>
          </a:p>
          <a:p>
            <a:pPr lvl="1"/>
            <a:r>
              <a:rPr lang="fi-FI" dirty="0" err="1" smtClean="0"/>
              <a:t>est</a:t>
            </a:r>
            <a:r>
              <a:rPr lang="fi-FI" dirty="0" smtClean="0"/>
              <a:t>. 1640; 36,000 </a:t>
            </a:r>
            <a:r>
              <a:rPr lang="fi-FI" dirty="0" err="1" smtClean="0"/>
              <a:t>students</a:t>
            </a:r>
            <a:r>
              <a:rPr lang="fi-FI" dirty="0" smtClean="0"/>
              <a:t>; 8,600 </a:t>
            </a:r>
            <a:r>
              <a:rPr lang="fi-FI" dirty="0" err="1" smtClean="0"/>
              <a:t>staff</a:t>
            </a:r>
            <a:endParaRPr lang="fi-FI" dirty="0" smtClean="0"/>
          </a:p>
          <a:p>
            <a:pPr lvl="1"/>
            <a:r>
              <a:rPr lang="fi-FI" dirty="0" smtClean="0"/>
              <a:t>A national </a:t>
            </a:r>
            <a:r>
              <a:rPr lang="fi-FI" dirty="0" err="1" smtClean="0"/>
              <a:t>symbol</a:t>
            </a:r>
            <a:r>
              <a:rPr lang="fi-FI" dirty="0" smtClean="0"/>
              <a:t> </a:t>
            </a:r>
            <a:r>
              <a:rPr lang="fi-FI" dirty="0" err="1" smtClean="0"/>
              <a:t>mirroring</a:t>
            </a:r>
            <a:r>
              <a:rPr lang="fi-FI" dirty="0" smtClean="0"/>
              <a:t> a </a:t>
            </a:r>
            <a:r>
              <a:rPr lang="fi-FI" dirty="0" err="1" smtClean="0"/>
              <a:t>bilingual</a:t>
            </a:r>
            <a:r>
              <a:rPr lang="fi-FI" dirty="0" smtClean="0"/>
              <a:t> </a:t>
            </a:r>
            <a:r>
              <a:rPr lang="fi-FI" dirty="0" err="1" smtClean="0"/>
              <a:t>society</a:t>
            </a:r>
            <a:endParaRPr lang="fi-FI" dirty="0" smtClean="0"/>
          </a:p>
          <a:p>
            <a:pPr lvl="2"/>
            <a:r>
              <a:rPr lang="fi-FI" dirty="0" smtClean="0"/>
              <a:t>6 % Helsinki </a:t>
            </a:r>
            <a:r>
              <a:rPr lang="fi-FI" dirty="0" err="1" smtClean="0"/>
              <a:t>Swedish</a:t>
            </a:r>
            <a:r>
              <a:rPr lang="fi-FI" dirty="0" smtClean="0"/>
              <a:t> / </a:t>
            </a:r>
            <a:r>
              <a:rPr lang="fi-FI" dirty="0" err="1" smtClean="0"/>
              <a:t>Swedish-speaking</a:t>
            </a:r>
            <a:r>
              <a:rPr lang="fi-FI" dirty="0" smtClean="0"/>
              <a:t> </a:t>
            </a:r>
            <a:r>
              <a:rPr lang="fi-FI" dirty="0" err="1" smtClean="0"/>
              <a:t>students</a:t>
            </a:r>
            <a:endParaRPr lang="fi-FI" dirty="0" smtClean="0"/>
          </a:p>
          <a:p>
            <a:r>
              <a:rPr lang="fi-FI" dirty="0" err="1" smtClean="0"/>
              <a:t>Defined</a:t>
            </a:r>
            <a:r>
              <a:rPr lang="fi-FI" dirty="0" smtClean="0"/>
              <a:t> as </a:t>
            </a:r>
            <a:r>
              <a:rPr lang="fi-FI" dirty="0" err="1" smtClean="0"/>
              <a:t>bilingual</a:t>
            </a:r>
            <a:r>
              <a:rPr lang="fi-FI" dirty="0" smtClean="0"/>
              <a:t> in the </a:t>
            </a:r>
            <a:r>
              <a:rPr lang="fi-FI" dirty="0" err="1" smtClean="0"/>
              <a:t>University</a:t>
            </a:r>
            <a:r>
              <a:rPr lang="fi-FI" dirty="0" smtClean="0"/>
              <a:t> Act</a:t>
            </a:r>
          </a:p>
          <a:p>
            <a:pPr lvl="1"/>
            <a:r>
              <a:rPr lang="fi-FI" dirty="0" err="1" smtClean="0"/>
              <a:t>Finnish</a:t>
            </a:r>
            <a:r>
              <a:rPr lang="fi-FI" dirty="0" smtClean="0"/>
              <a:t> and </a:t>
            </a:r>
            <a:r>
              <a:rPr lang="fi-FI" dirty="0" err="1" smtClean="0"/>
              <a:t>Swedish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languages</a:t>
            </a:r>
            <a:r>
              <a:rPr lang="fi-FI" dirty="0" smtClean="0"/>
              <a:t> of </a:t>
            </a:r>
            <a:r>
              <a:rPr lang="fi-FI" dirty="0" err="1" smtClean="0"/>
              <a:t>instruction</a:t>
            </a:r>
            <a:endParaRPr lang="fi-FI" dirty="0" smtClean="0"/>
          </a:p>
          <a:p>
            <a:pPr lvl="1"/>
            <a:r>
              <a:rPr lang="fi-FI" dirty="0" err="1" smtClean="0"/>
              <a:t>Finnish</a:t>
            </a:r>
            <a:r>
              <a:rPr lang="fi-FI" dirty="0" smtClean="0"/>
              <a:t> </a:t>
            </a:r>
            <a:r>
              <a:rPr lang="fi-FI" dirty="0" smtClean="0"/>
              <a:t>is the </a:t>
            </a:r>
            <a:r>
              <a:rPr lang="fi-FI" dirty="0" err="1" smtClean="0"/>
              <a:t>language</a:t>
            </a:r>
            <a:r>
              <a:rPr lang="fi-FI" dirty="0" smtClean="0"/>
              <a:t> </a:t>
            </a:r>
            <a:r>
              <a:rPr lang="fi-FI" dirty="0" smtClean="0"/>
              <a:t>of </a:t>
            </a:r>
            <a:r>
              <a:rPr lang="fi-FI" dirty="0" err="1" smtClean="0"/>
              <a:t>administration</a:t>
            </a:r>
            <a:r>
              <a:rPr lang="fi-FI" dirty="0" smtClean="0"/>
              <a:t> (</a:t>
            </a:r>
            <a:r>
              <a:rPr lang="fi-FI" dirty="0" err="1" smtClean="0"/>
              <a:t>defined</a:t>
            </a:r>
            <a:r>
              <a:rPr lang="fi-FI" dirty="0" smtClean="0"/>
              <a:t> in the </a:t>
            </a:r>
            <a:r>
              <a:rPr lang="fi-FI" dirty="0" err="1" smtClean="0"/>
              <a:t>administrative</a:t>
            </a:r>
            <a:r>
              <a:rPr lang="fi-FI" dirty="0" smtClean="0"/>
              <a:t> </a:t>
            </a:r>
            <a:r>
              <a:rPr lang="fi-FI" dirty="0" err="1" smtClean="0"/>
              <a:t>regulations</a:t>
            </a:r>
            <a:r>
              <a:rPr lang="fi-FI" dirty="0" smtClean="0"/>
              <a:t> of UHE)</a:t>
            </a:r>
            <a:endParaRPr lang="fi-FI" dirty="0" smtClean="0"/>
          </a:p>
          <a:p>
            <a:pPr lvl="1"/>
            <a:r>
              <a:rPr lang="fi-FI" dirty="0" err="1" smtClean="0"/>
              <a:t>Trilingual</a:t>
            </a:r>
            <a:r>
              <a:rPr lang="fi-FI" dirty="0" smtClean="0"/>
              <a:t> </a:t>
            </a:r>
            <a:r>
              <a:rPr lang="fi-FI" dirty="0" err="1" smtClean="0"/>
              <a:t>laguage</a:t>
            </a:r>
            <a:r>
              <a:rPr lang="fi-FI" dirty="0" smtClean="0"/>
              <a:t> </a:t>
            </a:r>
            <a:r>
              <a:rPr lang="fi-FI" dirty="0" err="1" smtClean="0"/>
              <a:t>policy</a:t>
            </a:r>
            <a:r>
              <a:rPr lang="fi-FI" dirty="0" smtClean="0"/>
              <a:t> </a:t>
            </a:r>
            <a:r>
              <a:rPr lang="fi-FI" dirty="0" err="1" smtClean="0"/>
              <a:t>document</a:t>
            </a:r>
            <a:r>
              <a:rPr lang="fi-FI" dirty="0" smtClean="0"/>
              <a:t> 2007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FC184-F0F2-42D2-81CB-64A1296DBB4D}" type="datetime1">
              <a:rPr lang="fi-FI" smtClean="0"/>
              <a:pPr/>
              <a:t>4.4.2012</a:t>
            </a:fld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Jan Lindström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 err="1" smtClean="0"/>
              <a:t>Means</a:t>
            </a:r>
            <a:r>
              <a:rPr lang="fi-FI" dirty="0" smtClean="0"/>
              <a:t> the </a:t>
            </a:r>
            <a:r>
              <a:rPr lang="fi-FI" dirty="0" err="1" smtClean="0"/>
              <a:t>promotion</a:t>
            </a:r>
            <a:r>
              <a:rPr lang="fi-FI" dirty="0" smtClean="0"/>
              <a:t> of </a:t>
            </a:r>
            <a:r>
              <a:rPr lang="fi-FI" dirty="0" err="1" smtClean="0"/>
              <a:t>Swedish</a:t>
            </a:r>
            <a:r>
              <a:rPr lang="fi-FI" dirty="0" smtClean="0"/>
              <a:t> </a:t>
            </a:r>
            <a:r>
              <a:rPr lang="fi-FI" dirty="0" err="1" smtClean="0"/>
              <a:t>mainly</a:t>
            </a:r>
            <a:r>
              <a:rPr lang="fi-FI" dirty="0" smtClean="0"/>
              <a:t> in </a:t>
            </a:r>
            <a:r>
              <a:rPr lang="fi-FI" dirty="0" err="1" smtClean="0"/>
              <a:t>instruction</a:t>
            </a:r>
            <a:r>
              <a:rPr lang="fi-FI" dirty="0" smtClean="0"/>
              <a:t> and </a:t>
            </a:r>
            <a:r>
              <a:rPr lang="fi-FI" dirty="0" err="1" smtClean="0"/>
              <a:t>through</a:t>
            </a:r>
            <a:r>
              <a:rPr lang="fi-FI" dirty="0" smtClean="0"/>
              <a:t> </a:t>
            </a:r>
            <a:r>
              <a:rPr lang="fi-FI" dirty="0" err="1" smtClean="0"/>
              <a:t>some</a:t>
            </a:r>
            <a:r>
              <a:rPr lang="fi-FI" dirty="0" smtClean="0"/>
              <a:t> </a:t>
            </a:r>
            <a:r>
              <a:rPr lang="fi-FI" dirty="0" err="1" smtClean="0"/>
              <a:t>internal</a:t>
            </a:r>
            <a:r>
              <a:rPr lang="fi-FI" dirty="0" smtClean="0"/>
              <a:t> </a:t>
            </a:r>
            <a:r>
              <a:rPr lang="fi-FI" dirty="0" err="1" smtClean="0"/>
              <a:t>economic</a:t>
            </a:r>
            <a:r>
              <a:rPr lang="fi-FI" dirty="0" smtClean="0"/>
              <a:t> </a:t>
            </a:r>
            <a:r>
              <a:rPr lang="fi-FI" dirty="0" err="1" smtClean="0"/>
              <a:t>support</a:t>
            </a:r>
            <a:endParaRPr lang="fi-FI" dirty="0" smtClean="0"/>
          </a:p>
          <a:p>
            <a:r>
              <a:rPr lang="fi-FI" dirty="0" err="1" smtClean="0"/>
              <a:t>Monolingual</a:t>
            </a:r>
            <a:r>
              <a:rPr lang="fi-FI" dirty="0" smtClean="0"/>
              <a:t> </a:t>
            </a:r>
            <a:r>
              <a:rPr lang="fi-FI" dirty="0" err="1" smtClean="0"/>
              <a:t>solutions</a:t>
            </a:r>
            <a:r>
              <a:rPr lang="fi-FI" dirty="0" smtClean="0"/>
              <a:t> in </a:t>
            </a:r>
            <a:r>
              <a:rPr lang="fi-FI" dirty="0" err="1" smtClean="0"/>
              <a:t>Finnish</a:t>
            </a:r>
            <a:r>
              <a:rPr lang="fi-FI" dirty="0" smtClean="0"/>
              <a:t> and </a:t>
            </a:r>
            <a:r>
              <a:rPr lang="fi-FI" dirty="0" err="1" smtClean="0"/>
              <a:t>Swedish</a:t>
            </a:r>
            <a:endParaRPr lang="fi-FI" dirty="0" smtClean="0"/>
          </a:p>
          <a:p>
            <a:pPr lvl="1"/>
            <a:r>
              <a:rPr lang="fi-FI" dirty="0" err="1" smtClean="0"/>
              <a:t>Specifically</a:t>
            </a:r>
            <a:r>
              <a:rPr lang="fi-FI" dirty="0" smtClean="0"/>
              <a:t> </a:t>
            </a:r>
            <a:r>
              <a:rPr lang="fi-FI" dirty="0" err="1" smtClean="0"/>
              <a:t>Swedish</a:t>
            </a:r>
            <a:r>
              <a:rPr lang="fi-FI" dirty="0" smtClean="0"/>
              <a:t> </a:t>
            </a:r>
            <a:r>
              <a:rPr lang="fi-FI" dirty="0" err="1" smtClean="0"/>
              <a:t>units</a:t>
            </a:r>
            <a:endParaRPr lang="fi-FI" dirty="0" smtClean="0"/>
          </a:p>
          <a:p>
            <a:pPr lvl="2"/>
            <a:r>
              <a:rPr lang="fi-FI" dirty="0" err="1" smtClean="0"/>
              <a:t>Swedish</a:t>
            </a:r>
            <a:r>
              <a:rPr lang="fi-FI" dirty="0" smtClean="0"/>
              <a:t> </a:t>
            </a:r>
            <a:r>
              <a:rPr lang="fi-FI" dirty="0" err="1" smtClean="0"/>
              <a:t>School</a:t>
            </a:r>
            <a:r>
              <a:rPr lang="fi-FI" dirty="0" smtClean="0"/>
              <a:t> of Social Sciences</a:t>
            </a:r>
          </a:p>
          <a:p>
            <a:pPr lvl="1"/>
            <a:r>
              <a:rPr lang="fi-FI" dirty="0" err="1" smtClean="0"/>
              <a:t>Specifically</a:t>
            </a:r>
            <a:r>
              <a:rPr lang="fi-FI" dirty="0" smtClean="0"/>
              <a:t> </a:t>
            </a:r>
            <a:r>
              <a:rPr lang="fi-FI" dirty="0" err="1" smtClean="0"/>
              <a:t>Swedish</a:t>
            </a:r>
            <a:r>
              <a:rPr lang="fi-FI" dirty="0" smtClean="0"/>
              <a:t> </a:t>
            </a:r>
            <a:r>
              <a:rPr lang="fi-FI" dirty="0" err="1" smtClean="0"/>
              <a:t>subjects</a:t>
            </a:r>
            <a:endParaRPr lang="fi-FI" dirty="0" smtClean="0"/>
          </a:p>
          <a:p>
            <a:pPr lvl="2"/>
            <a:r>
              <a:rPr lang="fi-FI" dirty="0" err="1" smtClean="0"/>
              <a:t>Philosophy</a:t>
            </a:r>
            <a:r>
              <a:rPr lang="fi-FI" dirty="0" smtClean="0"/>
              <a:t>, </a:t>
            </a:r>
            <a:r>
              <a:rPr lang="fi-FI" dirty="0" err="1" smtClean="0"/>
              <a:t>history</a:t>
            </a:r>
            <a:r>
              <a:rPr lang="fi-FI" dirty="0" smtClean="0"/>
              <a:t>, </a:t>
            </a:r>
            <a:r>
              <a:rPr lang="fi-FI" dirty="0" err="1" smtClean="0"/>
              <a:t>Scandinavian</a:t>
            </a:r>
            <a:r>
              <a:rPr lang="fi-FI" dirty="0" smtClean="0"/>
              <a:t> </a:t>
            </a:r>
            <a:r>
              <a:rPr lang="fi-FI" dirty="0" err="1" smtClean="0"/>
              <a:t>lgs</a:t>
            </a:r>
            <a:r>
              <a:rPr lang="fi-FI" dirty="0" smtClean="0"/>
              <a:t> &amp; </a:t>
            </a:r>
            <a:r>
              <a:rPr lang="fi-FI" dirty="0" err="1" smtClean="0"/>
              <a:t>literature</a:t>
            </a:r>
            <a:endParaRPr lang="fi-FI" dirty="0" smtClean="0"/>
          </a:p>
          <a:p>
            <a:pPr lvl="1"/>
            <a:r>
              <a:rPr lang="fi-FI" dirty="0" err="1" smtClean="0"/>
              <a:t>Specifically</a:t>
            </a:r>
            <a:r>
              <a:rPr lang="fi-FI" dirty="0" smtClean="0"/>
              <a:t> </a:t>
            </a:r>
            <a:r>
              <a:rPr lang="fi-FI" dirty="0" err="1" smtClean="0"/>
              <a:t>Swedish</a:t>
            </a:r>
            <a:r>
              <a:rPr lang="fi-FI" dirty="0" smtClean="0"/>
              <a:t> </a:t>
            </a:r>
            <a:r>
              <a:rPr lang="fi-FI" dirty="0" err="1" smtClean="0"/>
              <a:t>quotas</a:t>
            </a:r>
            <a:r>
              <a:rPr lang="fi-FI" dirty="0" smtClean="0"/>
              <a:t> and </a:t>
            </a:r>
            <a:r>
              <a:rPr lang="fi-FI" dirty="0" err="1" smtClean="0"/>
              <a:t>instruction</a:t>
            </a:r>
            <a:endParaRPr lang="fi-FI" dirty="0" smtClean="0"/>
          </a:p>
          <a:p>
            <a:pPr lvl="2"/>
            <a:r>
              <a:rPr lang="fi-FI" dirty="0" err="1" smtClean="0"/>
              <a:t>Medicine</a:t>
            </a:r>
            <a:r>
              <a:rPr lang="fi-FI" dirty="0" smtClean="0"/>
              <a:t>, </a:t>
            </a:r>
            <a:r>
              <a:rPr lang="fi-FI" dirty="0" err="1" smtClean="0"/>
              <a:t>law</a:t>
            </a:r>
            <a:r>
              <a:rPr lang="fi-FI" dirty="0" smtClean="0"/>
              <a:t>, ..</a:t>
            </a:r>
          </a:p>
          <a:p>
            <a:r>
              <a:rPr lang="fi-FI" dirty="0" err="1" smtClean="0"/>
              <a:t>Since</a:t>
            </a:r>
            <a:r>
              <a:rPr lang="fi-FI" dirty="0" smtClean="0"/>
              <a:t> 2010 a </a:t>
            </a:r>
            <a:r>
              <a:rPr lang="fi-FI" dirty="0" err="1" smtClean="0"/>
              <a:t>few</a:t>
            </a:r>
            <a:r>
              <a:rPr lang="fi-FI" dirty="0" smtClean="0"/>
              <a:t> </a:t>
            </a:r>
            <a:r>
              <a:rPr lang="fi-FI" dirty="0" err="1" smtClean="0"/>
              <a:t>experiments</a:t>
            </a:r>
            <a:r>
              <a:rPr lang="fi-FI" dirty="0" smtClean="0"/>
              <a:t> </a:t>
            </a:r>
            <a:r>
              <a:rPr lang="fi-FI" dirty="0" err="1" smtClean="0"/>
              <a:t>with</a:t>
            </a:r>
            <a:r>
              <a:rPr lang="fi-FI" dirty="0" smtClean="0"/>
              <a:t> </a:t>
            </a:r>
            <a:r>
              <a:rPr lang="fi-FI" dirty="0" err="1" smtClean="0"/>
              <a:t>parallel</a:t>
            </a:r>
            <a:r>
              <a:rPr lang="fi-FI" dirty="0" smtClean="0"/>
              <a:t> </a:t>
            </a:r>
            <a:r>
              <a:rPr lang="fi-FI" dirty="0" err="1" smtClean="0"/>
              <a:t>Swedish-Finnish</a:t>
            </a:r>
            <a:r>
              <a:rPr lang="fi-FI" dirty="0" smtClean="0"/>
              <a:t> </a:t>
            </a:r>
            <a:r>
              <a:rPr lang="fi-FI" dirty="0" err="1" smtClean="0"/>
              <a:t>education/programs</a:t>
            </a:r>
            <a:endParaRPr lang="fi-FI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62BD-13EC-45DC-A771-0D0DF5F34D33}" type="datetime1">
              <a:rPr lang="fi-FI" smtClean="0"/>
              <a:pPr/>
              <a:t>4.4.2012</a:t>
            </a:fld>
            <a:endParaRPr lang="en-GB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Jan Lindström</a:t>
            </a:r>
            <a:endParaRPr lang="en-GB"/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What</a:t>
            </a:r>
            <a:r>
              <a:rPr lang="fi-FI" dirty="0" smtClean="0"/>
              <a:t> is ”</a:t>
            </a:r>
            <a:r>
              <a:rPr lang="fi-FI" dirty="0" err="1" smtClean="0"/>
              <a:t>bilingualism</a:t>
            </a:r>
            <a:r>
              <a:rPr lang="fi-FI" dirty="0" smtClean="0"/>
              <a:t>”</a:t>
            </a:r>
            <a:endParaRPr lang="fi-F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English at the </a:t>
            </a:r>
            <a:r>
              <a:rPr lang="sv-FI" dirty="0" err="1" smtClean="0"/>
              <a:t>university</a:t>
            </a:r>
            <a:r>
              <a:rPr lang="sv-FI" dirty="0" smtClean="0"/>
              <a:t/>
            </a:r>
            <a:br>
              <a:rPr lang="sv-FI" dirty="0" smtClean="0"/>
            </a:br>
            <a:r>
              <a:rPr lang="sv-FI" sz="2800" dirty="0" err="1" smtClean="0"/>
              <a:t>Ambivalence</a:t>
            </a:r>
            <a:r>
              <a:rPr lang="sv-FI" sz="2800" dirty="0" smtClean="0"/>
              <a:t> and </a:t>
            </a:r>
            <a:r>
              <a:rPr lang="sv-FI" sz="2800" dirty="0" err="1" smtClean="0"/>
              <a:t>ambiguity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511660" y="1989139"/>
            <a:ext cx="7308490" cy="4032250"/>
          </a:xfrm>
        </p:spPr>
        <p:txBody>
          <a:bodyPr>
            <a:normAutofit fontScale="92500" lnSpcReduction="20000"/>
          </a:bodyPr>
          <a:lstStyle/>
          <a:p>
            <a:r>
              <a:rPr lang="sv-FI" dirty="0" smtClean="0"/>
              <a:t>The status of English is </a:t>
            </a:r>
            <a:r>
              <a:rPr lang="sv-FI" dirty="0" err="1" smtClean="0"/>
              <a:t>unquestioned</a:t>
            </a:r>
            <a:r>
              <a:rPr lang="sv-FI" dirty="0" smtClean="0"/>
              <a:t> as the </a:t>
            </a:r>
            <a:r>
              <a:rPr lang="sv-FI" dirty="0" err="1" smtClean="0"/>
              <a:t>language</a:t>
            </a:r>
            <a:r>
              <a:rPr lang="sv-FI" dirty="0" smtClean="0"/>
              <a:t> of science and </a:t>
            </a:r>
            <a:r>
              <a:rPr lang="sv-FI" dirty="0" err="1" smtClean="0"/>
              <a:t>internationalization</a:t>
            </a:r>
            <a:endParaRPr lang="sv-FI" dirty="0" smtClean="0"/>
          </a:p>
          <a:p>
            <a:pPr lvl="1"/>
            <a:r>
              <a:rPr lang="sv-FI" dirty="0" smtClean="0"/>
              <a:t>”National </a:t>
            </a:r>
            <a:r>
              <a:rPr lang="sv-FI" dirty="0" err="1" smtClean="0"/>
              <a:t>sciences</a:t>
            </a:r>
            <a:r>
              <a:rPr lang="sv-FI" dirty="0" smtClean="0"/>
              <a:t>” </a:t>
            </a:r>
            <a:r>
              <a:rPr lang="sv-FI" dirty="0" err="1" smtClean="0"/>
              <a:t>struggle</a:t>
            </a:r>
            <a:r>
              <a:rPr lang="sv-FI" dirty="0" smtClean="0"/>
              <a:t> </a:t>
            </a:r>
            <a:r>
              <a:rPr lang="sv-FI" dirty="0" err="1" smtClean="0"/>
              <a:t>against</a:t>
            </a:r>
            <a:r>
              <a:rPr lang="sv-FI" dirty="0" smtClean="0"/>
              <a:t> the trend</a:t>
            </a:r>
            <a:endParaRPr lang="sv-FI" dirty="0" smtClean="0"/>
          </a:p>
          <a:p>
            <a:r>
              <a:rPr lang="sv-FI" dirty="0" smtClean="0"/>
              <a:t>English </a:t>
            </a:r>
            <a:r>
              <a:rPr lang="sv-FI" dirty="0" err="1" smtClean="0"/>
              <a:t>master’s</a:t>
            </a:r>
            <a:r>
              <a:rPr lang="sv-FI" dirty="0" smtClean="0"/>
              <a:t> </a:t>
            </a:r>
            <a:r>
              <a:rPr lang="sv-FI" dirty="0" smtClean="0"/>
              <a:t>programs </a:t>
            </a:r>
            <a:r>
              <a:rPr lang="sv-FI" dirty="0" err="1" smtClean="0"/>
              <a:t>have</a:t>
            </a:r>
            <a:r>
              <a:rPr lang="sv-FI" dirty="0" smtClean="0"/>
              <a:t> </a:t>
            </a:r>
            <a:r>
              <a:rPr lang="sv-FI" dirty="0" err="1" smtClean="0"/>
              <a:t>been</a:t>
            </a:r>
            <a:r>
              <a:rPr lang="sv-FI" dirty="0" smtClean="0"/>
              <a:t> </a:t>
            </a:r>
            <a:r>
              <a:rPr lang="sv-FI" dirty="0" err="1" smtClean="0"/>
              <a:t>introduced</a:t>
            </a:r>
            <a:r>
              <a:rPr lang="sv-FI" dirty="0" smtClean="0"/>
              <a:t> for the </a:t>
            </a:r>
            <a:r>
              <a:rPr lang="sv-FI" dirty="0" err="1" smtClean="0"/>
              <a:t>recruitment</a:t>
            </a:r>
            <a:r>
              <a:rPr lang="sv-FI" dirty="0" smtClean="0"/>
              <a:t> of </a:t>
            </a:r>
            <a:r>
              <a:rPr lang="sv-FI" dirty="0" err="1" smtClean="0"/>
              <a:t>foreign</a:t>
            </a:r>
            <a:r>
              <a:rPr lang="sv-FI" dirty="0" smtClean="0"/>
              <a:t> students</a:t>
            </a:r>
          </a:p>
          <a:p>
            <a:pPr lvl="1"/>
            <a:r>
              <a:rPr lang="sv-FI" dirty="0" smtClean="0"/>
              <a:t>Segregation of national and international students</a:t>
            </a:r>
          </a:p>
          <a:p>
            <a:r>
              <a:rPr lang="sv-FI" dirty="0" smtClean="0"/>
              <a:t>English </a:t>
            </a:r>
            <a:r>
              <a:rPr lang="sv-FI" dirty="0" smtClean="0"/>
              <a:t>as </a:t>
            </a:r>
            <a:r>
              <a:rPr lang="sv-FI" dirty="0" smtClean="0"/>
              <a:t>a </a:t>
            </a:r>
            <a:r>
              <a:rPr lang="sv-FI" dirty="0" err="1" smtClean="0"/>
              <a:t>threat</a:t>
            </a:r>
            <a:r>
              <a:rPr lang="sv-FI" dirty="0" smtClean="0"/>
              <a:t> </a:t>
            </a:r>
            <a:r>
              <a:rPr lang="sv-FI" dirty="0" smtClean="0"/>
              <a:t>to</a:t>
            </a:r>
            <a:r>
              <a:rPr lang="sv-FI" dirty="0" smtClean="0"/>
              <a:t> </a:t>
            </a:r>
            <a:r>
              <a:rPr lang="sv-FI" dirty="0" smtClean="0"/>
              <a:t>bilingualism</a:t>
            </a:r>
          </a:p>
          <a:p>
            <a:pPr lvl="1"/>
            <a:r>
              <a:rPr lang="sv-FI" dirty="0" smtClean="0"/>
              <a:t>May </a:t>
            </a:r>
            <a:r>
              <a:rPr lang="sv-FI" dirty="0" err="1" smtClean="0"/>
              <a:t>replace</a:t>
            </a:r>
            <a:r>
              <a:rPr lang="sv-FI" dirty="0" smtClean="0"/>
              <a:t> the </a:t>
            </a:r>
            <a:r>
              <a:rPr lang="sv-FI" dirty="0" err="1" smtClean="0"/>
              <a:t>minority</a:t>
            </a:r>
            <a:r>
              <a:rPr lang="sv-FI" dirty="0" smtClean="0"/>
              <a:t> </a:t>
            </a:r>
            <a:r>
              <a:rPr lang="sv-FI" dirty="0" err="1" smtClean="0"/>
              <a:t>language</a:t>
            </a:r>
            <a:r>
              <a:rPr lang="sv-FI" dirty="0" smtClean="0"/>
              <a:t> (Swedish)</a:t>
            </a:r>
          </a:p>
          <a:p>
            <a:r>
              <a:rPr lang="sv-FI" dirty="0" smtClean="0"/>
              <a:t>English is no </a:t>
            </a:r>
            <a:r>
              <a:rPr lang="sv-FI" dirty="0" err="1" smtClean="0"/>
              <a:t>vehicle</a:t>
            </a:r>
            <a:r>
              <a:rPr lang="sv-FI" dirty="0" smtClean="0"/>
              <a:t> for </a:t>
            </a:r>
            <a:r>
              <a:rPr lang="sv-FI" dirty="0" err="1" smtClean="0"/>
              <a:t>internal</a:t>
            </a:r>
            <a:r>
              <a:rPr lang="sv-FI" dirty="0" smtClean="0"/>
              <a:t> </a:t>
            </a:r>
            <a:r>
              <a:rPr lang="sv-FI" dirty="0" smtClean="0"/>
              <a:t>administration</a:t>
            </a:r>
          </a:p>
          <a:p>
            <a:pPr lvl="1"/>
            <a:r>
              <a:rPr lang="sv-FI" dirty="0" smtClean="0"/>
              <a:t>Segregation of the national and the international</a:t>
            </a:r>
            <a:endParaRPr lang="sv-FI" dirty="0" smtClean="0"/>
          </a:p>
          <a:p>
            <a:r>
              <a:rPr lang="sv-FI" dirty="0" err="1" smtClean="0"/>
              <a:t>Demand</a:t>
            </a:r>
            <a:r>
              <a:rPr lang="sv-FI" dirty="0" smtClean="0"/>
              <a:t> of English has </a:t>
            </a:r>
            <a:r>
              <a:rPr lang="sv-FI" dirty="0" err="1" smtClean="0"/>
              <a:t>started</a:t>
            </a:r>
            <a:r>
              <a:rPr lang="sv-FI" dirty="0" smtClean="0"/>
              <a:t> a </a:t>
            </a:r>
            <a:r>
              <a:rPr lang="sv-FI" dirty="0" err="1" smtClean="0"/>
              <a:t>development</a:t>
            </a:r>
            <a:r>
              <a:rPr lang="sv-FI" dirty="0" smtClean="0"/>
              <a:t> </a:t>
            </a:r>
            <a:r>
              <a:rPr lang="sv-FI" dirty="0" err="1" smtClean="0"/>
              <a:t>towards</a:t>
            </a:r>
            <a:r>
              <a:rPr lang="sv-FI" dirty="0" smtClean="0"/>
              <a:t> </a:t>
            </a:r>
            <a:r>
              <a:rPr lang="sv-FI" dirty="0" err="1" smtClean="0"/>
              <a:t>trilingualism</a:t>
            </a:r>
            <a:r>
              <a:rPr lang="sv-FI" dirty="0" smtClean="0"/>
              <a:t> </a:t>
            </a:r>
            <a:endParaRPr lang="sv-FI" dirty="0" smtClean="0"/>
          </a:p>
          <a:p>
            <a:pPr lvl="1"/>
            <a:r>
              <a:rPr lang="sv-FI" dirty="0" err="1" smtClean="0"/>
              <a:t>What</a:t>
            </a:r>
            <a:r>
              <a:rPr lang="sv-FI" dirty="0" smtClean="0"/>
              <a:t> </a:t>
            </a:r>
            <a:r>
              <a:rPr lang="sv-FI" dirty="0" err="1" smtClean="0"/>
              <a:t>language</a:t>
            </a:r>
            <a:r>
              <a:rPr lang="sv-FI" dirty="0" smtClean="0"/>
              <a:t> </a:t>
            </a:r>
            <a:r>
              <a:rPr lang="sv-FI" dirty="0" err="1" smtClean="0"/>
              <a:t>does/may</a:t>
            </a:r>
            <a:r>
              <a:rPr lang="sv-FI" dirty="0" smtClean="0"/>
              <a:t> ”</a:t>
            </a:r>
            <a:r>
              <a:rPr lang="sv-FI" dirty="0" err="1" smtClean="0"/>
              <a:t>cost</a:t>
            </a:r>
            <a:r>
              <a:rPr lang="sv-FI" dirty="0" smtClean="0"/>
              <a:t>”?</a:t>
            </a:r>
            <a:endParaRPr lang="sv-FI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28A5D0-5ECC-4008-A8C7-448CD71AFD37}" type="datetime1">
              <a:rPr lang="fi-FI" smtClean="0"/>
              <a:pPr>
                <a:defRPr/>
              </a:pPr>
              <a:t>4.4.2012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Jan Lindström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EF22B-270C-46B0-8898-4165AB006B75}" type="slidenum">
              <a:rPr lang="sv-SE" smtClean="0"/>
              <a:pPr>
                <a:defRPr/>
              </a:pPr>
              <a:t>6</a:t>
            </a:fld>
            <a:endParaRPr lang="sv-S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Tensions </a:t>
            </a:r>
            <a:r>
              <a:rPr lang="sv-FI" dirty="0" err="1" smtClean="0"/>
              <a:t>between</a:t>
            </a:r>
            <a:r>
              <a:rPr lang="sv-FI" dirty="0" smtClean="0"/>
              <a:t> </a:t>
            </a:r>
            <a:r>
              <a:rPr lang="sv-FI" dirty="0" smtClean="0"/>
              <a:t>policy and </a:t>
            </a:r>
            <a:r>
              <a:rPr lang="sv-FI" dirty="0" err="1" smtClean="0"/>
              <a:t>practice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799692" y="1989139"/>
            <a:ext cx="7020458" cy="4032250"/>
          </a:xfrm>
        </p:spPr>
        <p:txBody>
          <a:bodyPr>
            <a:normAutofit/>
          </a:bodyPr>
          <a:lstStyle/>
          <a:p>
            <a:pPr lvl="1"/>
            <a:r>
              <a:rPr lang="sv-FI" dirty="0" smtClean="0"/>
              <a:t>De </a:t>
            </a:r>
            <a:r>
              <a:rPr lang="sv-FI" dirty="0" err="1" smtClean="0"/>
              <a:t>jure</a:t>
            </a:r>
            <a:r>
              <a:rPr lang="sv-FI" dirty="0" smtClean="0"/>
              <a:t>: </a:t>
            </a:r>
            <a:r>
              <a:rPr lang="sv-FI" dirty="0" err="1" smtClean="0"/>
              <a:t>omnipresent</a:t>
            </a:r>
            <a:r>
              <a:rPr lang="sv-FI" dirty="0" smtClean="0"/>
              <a:t> and </a:t>
            </a:r>
            <a:r>
              <a:rPr lang="sv-FI" dirty="0" err="1" smtClean="0"/>
              <a:t>functional</a:t>
            </a:r>
            <a:r>
              <a:rPr lang="sv-FI" dirty="0" smtClean="0"/>
              <a:t> bilingualism</a:t>
            </a:r>
          </a:p>
          <a:p>
            <a:pPr lvl="1"/>
            <a:r>
              <a:rPr lang="sv-FI" i="1" dirty="0" smtClean="0">
                <a:solidFill>
                  <a:srgbClr val="FF0000"/>
                </a:solidFill>
              </a:rPr>
              <a:t>De facto</a:t>
            </a:r>
            <a:r>
              <a:rPr lang="sv-FI" i="1" dirty="0" smtClean="0"/>
              <a:t>: </a:t>
            </a:r>
            <a:r>
              <a:rPr lang="sv-FI" i="1" dirty="0" err="1" smtClean="0"/>
              <a:t>uneven</a:t>
            </a:r>
            <a:r>
              <a:rPr lang="sv-FI" i="1" dirty="0" smtClean="0"/>
              <a:t> distribution of Swedish </a:t>
            </a:r>
            <a:r>
              <a:rPr lang="sv-FI" i="1" dirty="0" err="1" smtClean="0"/>
              <a:t>functions</a:t>
            </a:r>
            <a:r>
              <a:rPr lang="sv-FI" i="1" dirty="0" smtClean="0"/>
              <a:t> and </a:t>
            </a:r>
            <a:r>
              <a:rPr lang="sv-FI" i="1" dirty="0" err="1" smtClean="0"/>
              <a:t>competences</a:t>
            </a:r>
            <a:r>
              <a:rPr lang="sv-FI" i="1" dirty="0" smtClean="0"/>
              <a:t>; English </a:t>
            </a:r>
            <a:r>
              <a:rPr lang="sv-FI" i="1" dirty="0" err="1" smtClean="0"/>
              <a:t>dominates</a:t>
            </a:r>
            <a:r>
              <a:rPr lang="sv-FI" i="1" dirty="0" smtClean="0"/>
              <a:t> in </a:t>
            </a:r>
            <a:r>
              <a:rPr lang="sv-FI" i="1" dirty="0" err="1" smtClean="0"/>
              <a:t>certain</a:t>
            </a:r>
            <a:r>
              <a:rPr lang="sv-FI" i="1" dirty="0" smtClean="0"/>
              <a:t> </a:t>
            </a:r>
            <a:r>
              <a:rPr lang="sv-FI" i="1" dirty="0" err="1" smtClean="0"/>
              <a:t>fields</a:t>
            </a:r>
            <a:r>
              <a:rPr lang="sv-FI" i="1" dirty="0" smtClean="0"/>
              <a:t>; Finnish has an </a:t>
            </a:r>
            <a:r>
              <a:rPr lang="sv-FI" i="1" dirty="0" err="1" smtClean="0"/>
              <a:t>omnipresent</a:t>
            </a:r>
            <a:r>
              <a:rPr lang="sv-FI" i="1" dirty="0" smtClean="0"/>
              <a:t> </a:t>
            </a:r>
            <a:r>
              <a:rPr lang="sv-FI" i="1" dirty="0" smtClean="0"/>
              <a:t>overall </a:t>
            </a:r>
            <a:r>
              <a:rPr lang="sv-FI" i="1" dirty="0" err="1" smtClean="0"/>
              <a:t>dominance</a:t>
            </a:r>
            <a:endParaRPr lang="sv-FI" i="1" dirty="0" smtClean="0"/>
          </a:p>
          <a:p>
            <a:pPr lvl="1"/>
            <a:r>
              <a:rPr lang="sv-FI" dirty="0" smtClean="0"/>
              <a:t>De </a:t>
            </a:r>
            <a:r>
              <a:rPr lang="sv-FI" dirty="0" err="1" smtClean="0"/>
              <a:t>jure</a:t>
            </a:r>
            <a:r>
              <a:rPr lang="sv-FI" dirty="0" smtClean="0"/>
              <a:t>: English is </a:t>
            </a:r>
            <a:r>
              <a:rPr lang="sv-FI" dirty="0" err="1" smtClean="0"/>
              <a:t>supported</a:t>
            </a:r>
            <a:r>
              <a:rPr lang="sv-FI" dirty="0" smtClean="0"/>
              <a:t> as the </a:t>
            </a:r>
            <a:r>
              <a:rPr lang="sv-FI" dirty="0" err="1" smtClean="0"/>
              <a:t>third</a:t>
            </a:r>
            <a:r>
              <a:rPr lang="sv-FI" dirty="0" smtClean="0"/>
              <a:t> </a:t>
            </a:r>
            <a:r>
              <a:rPr lang="sv-FI" dirty="0" err="1" smtClean="0"/>
              <a:t>academic</a:t>
            </a:r>
            <a:r>
              <a:rPr lang="sv-FI" dirty="0" smtClean="0"/>
              <a:t> </a:t>
            </a:r>
            <a:r>
              <a:rPr lang="sv-FI" dirty="0" err="1" smtClean="0"/>
              <a:t>language</a:t>
            </a:r>
            <a:endParaRPr lang="sv-FI" dirty="0" smtClean="0"/>
          </a:p>
          <a:p>
            <a:pPr lvl="1"/>
            <a:r>
              <a:rPr lang="sv-FI" i="1" dirty="0" smtClean="0">
                <a:solidFill>
                  <a:srgbClr val="FF0000"/>
                </a:solidFill>
              </a:rPr>
              <a:t>De facto</a:t>
            </a:r>
            <a:r>
              <a:rPr lang="sv-FI" i="1" dirty="0" smtClean="0"/>
              <a:t>: English is marginal in </a:t>
            </a:r>
            <a:r>
              <a:rPr lang="sv-FI" i="1" dirty="0" err="1" smtClean="0"/>
              <a:t>many</a:t>
            </a:r>
            <a:r>
              <a:rPr lang="sv-FI" i="1" dirty="0" smtClean="0"/>
              <a:t> </a:t>
            </a:r>
            <a:r>
              <a:rPr lang="sv-FI" i="1" dirty="0" err="1" smtClean="0"/>
              <a:t>faculties</a:t>
            </a:r>
            <a:r>
              <a:rPr lang="sv-FI" i="1" dirty="0" smtClean="0"/>
              <a:t> and </a:t>
            </a:r>
            <a:r>
              <a:rPr lang="sv-FI" i="1" dirty="0" err="1" smtClean="0"/>
              <a:t>fields</a:t>
            </a:r>
            <a:endParaRPr lang="sv-FI" i="1" dirty="0" smtClean="0"/>
          </a:p>
          <a:p>
            <a:pPr lvl="1"/>
            <a:r>
              <a:rPr lang="sv-FI" dirty="0" smtClean="0"/>
              <a:t>De </a:t>
            </a:r>
            <a:r>
              <a:rPr lang="sv-FI" dirty="0" err="1" smtClean="0"/>
              <a:t>jure</a:t>
            </a:r>
            <a:r>
              <a:rPr lang="sv-FI" dirty="0" smtClean="0"/>
              <a:t>: services for Swedish speakers and </a:t>
            </a:r>
            <a:r>
              <a:rPr lang="sv-FI" dirty="0" err="1" smtClean="0"/>
              <a:t>foreign</a:t>
            </a:r>
            <a:r>
              <a:rPr lang="sv-FI" dirty="0" smtClean="0"/>
              <a:t> students and </a:t>
            </a:r>
            <a:r>
              <a:rPr lang="sv-FI" dirty="0" err="1" smtClean="0"/>
              <a:t>staff</a:t>
            </a:r>
            <a:r>
              <a:rPr lang="sv-FI" dirty="0" smtClean="0"/>
              <a:t> </a:t>
            </a:r>
            <a:r>
              <a:rPr lang="sv-FI" dirty="0" err="1" smtClean="0"/>
              <a:t>should</a:t>
            </a:r>
            <a:r>
              <a:rPr lang="sv-FI" dirty="0" smtClean="0"/>
              <a:t> be </a:t>
            </a:r>
            <a:r>
              <a:rPr lang="sv-FI" dirty="0" err="1" smtClean="0"/>
              <a:t>provided</a:t>
            </a:r>
            <a:endParaRPr lang="sv-FI" dirty="0" smtClean="0"/>
          </a:p>
          <a:p>
            <a:pPr lvl="1"/>
            <a:r>
              <a:rPr lang="sv-FI" i="1" dirty="0" smtClean="0">
                <a:solidFill>
                  <a:srgbClr val="FF0000"/>
                </a:solidFill>
              </a:rPr>
              <a:t>De </a:t>
            </a:r>
            <a:r>
              <a:rPr lang="sv-FI" i="1" dirty="0" err="1" smtClean="0">
                <a:solidFill>
                  <a:srgbClr val="FF0000"/>
                </a:solidFill>
              </a:rPr>
              <a:t>jure</a:t>
            </a:r>
            <a:r>
              <a:rPr lang="sv-FI" i="1" dirty="0" smtClean="0">
                <a:solidFill>
                  <a:srgbClr val="FF0000"/>
                </a:solidFill>
              </a:rPr>
              <a:t> and de facto</a:t>
            </a:r>
            <a:r>
              <a:rPr lang="sv-FI" i="1" dirty="0" smtClean="0"/>
              <a:t>: </a:t>
            </a:r>
            <a:r>
              <a:rPr lang="sv-FI" i="1" dirty="0" smtClean="0"/>
              <a:t>Finnish is the </a:t>
            </a:r>
            <a:r>
              <a:rPr lang="sv-FI" i="1" dirty="0" err="1" smtClean="0"/>
              <a:t>language</a:t>
            </a:r>
            <a:r>
              <a:rPr lang="sv-FI" i="1" dirty="0" smtClean="0"/>
              <a:t> of administration</a:t>
            </a:r>
            <a:endParaRPr lang="sv-FI" i="1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28A5D0-5ECC-4008-A8C7-448CD71AFD37}" type="datetime1">
              <a:rPr lang="fi-FI" smtClean="0"/>
              <a:pPr>
                <a:defRPr/>
              </a:pPr>
              <a:t>4.4.2012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Jan Lindström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EF22B-270C-46B0-8898-4165AB006B75}" type="slidenum">
              <a:rPr lang="sv-SE" smtClean="0"/>
              <a:pPr>
                <a:defRPr/>
              </a:pPr>
              <a:t>7</a:t>
            </a:fld>
            <a:endParaRPr lang="sv-S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latshållare för innehåll 9" descr="Sal4_finsveeng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23562" y="2132856"/>
            <a:ext cx="4020112" cy="3015084"/>
          </a:xfrm>
        </p:spPr>
      </p:pic>
      <p:pic>
        <p:nvPicPr>
          <p:cNvPr id="11" name="Platshållare för innehåll 10" descr="Sal4_fineng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292079" y="1796819"/>
            <a:ext cx="3348373" cy="4464496"/>
          </a:xfrm>
        </p:spPr>
      </p:pic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err="1" smtClean="0"/>
              <a:t>Signage</a:t>
            </a:r>
            <a:r>
              <a:rPr lang="sv-FI" dirty="0" smtClean="0"/>
              <a:t/>
            </a:r>
            <a:br>
              <a:rPr lang="sv-FI" dirty="0" smtClean="0"/>
            </a:br>
            <a:r>
              <a:rPr lang="sv-FI" sz="2800" dirty="0" err="1" smtClean="0"/>
              <a:t>Official</a:t>
            </a:r>
            <a:r>
              <a:rPr lang="sv-FI" sz="2800" dirty="0" smtClean="0"/>
              <a:t> and </a:t>
            </a:r>
            <a:r>
              <a:rPr lang="sv-FI" sz="2800" dirty="0" err="1" smtClean="0"/>
              <a:t>unofficial</a:t>
            </a:r>
            <a:endParaRPr lang="sv-FI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62BD-13EC-45DC-A771-0D0DF5F34D33}" type="datetime1">
              <a:rPr lang="fi-FI" smtClean="0"/>
              <a:pPr/>
              <a:t>4.4.2012</a:t>
            </a:fld>
            <a:endParaRPr lang="en-GB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Jan Lindström</a:t>
            </a:r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Outlook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403648" y="1844824"/>
            <a:ext cx="7452506" cy="4428492"/>
          </a:xfrm>
        </p:spPr>
        <p:txBody>
          <a:bodyPr>
            <a:normAutofit/>
          </a:bodyPr>
          <a:lstStyle/>
          <a:p>
            <a:r>
              <a:rPr lang="sv-FI" dirty="0" smtClean="0"/>
              <a:t>A </a:t>
            </a:r>
            <a:r>
              <a:rPr lang="sv-FI" dirty="0" err="1" smtClean="0"/>
              <a:t>well-meaning</a:t>
            </a:r>
            <a:r>
              <a:rPr lang="sv-FI" dirty="0" smtClean="0"/>
              <a:t> </a:t>
            </a:r>
            <a:r>
              <a:rPr lang="sv-FI" dirty="0" err="1" smtClean="0"/>
              <a:t>language</a:t>
            </a:r>
            <a:r>
              <a:rPr lang="sv-FI" dirty="0" smtClean="0"/>
              <a:t> </a:t>
            </a:r>
            <a:r>
              <a:rPr lang="sv-FI" dirty="0" smtClean="0"/>
              <a:t>policy </a:t>
            </a:r>
            <a:r>
              <a:rPr lang="sv-FI" dirty="0" smtClean="0"/>
              <a:t>must be </a:t>
            </a:r>
            <a:r>
              <a:rPr lang="sv-FI" dirty="0" err="1" smtClean="0"/>
              <a:t>connected</a:t>
            </a:r>
            <a:r>
              <a:rPr lang="sv-FI" dirty="0" smtClean="0"/>
              <a:t> to action programmes with a vision of </a:t>
            </a:r>
            <a:r>
              <a:rPr lang="sv-FI" dirty="0" err="1" smtClean="0"/>
              <a:t>intended</a:t>
            </a:r>
            <a:r>
              <a:rPr lang="sv-FI" dirty="0" smtClean="0"/>
              <a:t> </a:t>
            </a:r>
            <a:r>
              <a:rPr lang="sv-FI" dirty="0" err="1" smtClean="0"/>
              <a:t>outcomes</a:t>
            </a:r>
            <a:endParaRPr lang="sv-FI" dirty="0" smtClean="0"/>
          </a:p>
          <a:p>
            <a:r>
              <a:rPr lang="sv-FI" dirty="0" err="1" smtClean="0"/>
              <a:t>What</a:t>
            </a:r>
            <a:r>
              <a:rPr lang="sv-FI" dirty="0" smtClean="0"/>
              <a:t> </a:t>
            </a:r>
            <a:r>
              <a:rPr lang="sv-FI" dirty="0" smtClean="0"/>
              <a:t>is to be </a:t>
            </a:r>
            <a:r>
              <a:rPr lang="sv-FI" dirty="0" err="1" smtClean="0"/>
              <a:t>achieved</a:t>
            </a:r>
            <a:r>
              <a:rPr lang="sv-FI" dirty="0" smtClean="0"/>
              <a:t>?</a:t>
            </a:r>
          </a:p>
          <a:p>
            <a:pPr lvl="1"/>
            <a:r>
              <a:rPr lang="sv-FI" dirty="0" err="1" smtClean="0"/>
              <a:t>Attitude</a:t>
            </a:r>
            <a:r>
              <a:rPr lang="sv-FI" dirty="0" smtClean="0"/>
              <a:t> </a:t>
            </a:r>
            <a:r>
              <a:rPr lang="sv-FI" dirty="0" err="1" smtClean="0"/>
              <a:t>improvement</a:t>
            </a:r>
            <a:endParaRPr lang="sv-FI" dirty="0" smtClean="0"/>
          </a:p>
          <a:p>
            <a:pPr lvl="1"/>
            <a:r>
              <a:rPr lang="sv-FI" dirty="0" err="1" smtClean="0"/>
              <a:t>Opportunity</a:t>
            </a:r>
            <a:r>
              <a:rPr lang="sv-FI" dirty="0" smtClean="0"/>
              <a:t> </a:t>
            </a:r>
            <a:r>
              <a:rPr lang="sv-FI" dirty="0" err="1" smtClean="0"/>
              <a:t>creation</a:t>
            </a:r>
            <a:r>
              <a:rPr lang="sv-FI" dirty="0" smtClean="0"/>
              <a:t>                        for </a:t>
            </a:r>
            <a:r>
              <a:rPr lang="sv-FI" dirty="0" err="1" smtClean="0"/>
              <a:t>more</a:t>
            </a:r>
            <a:r>
              <a:rPr lang="sv-FI" dirty="0" smtClean="0"/>
              <a:t> </a:t>
            </a:r>
            <a:r>
              <a:rPr lang="sv-FI" dirty="0" err="1" smtClean="0"/>
              <a:t>multilingualism</a:t>
            </a:r>
            <a:r>
              <a:rPr lang="sv-FI" dirty="0" smtClean="0"/>
              <a:t>...</a:t>
            </a:r>
          </a:p>
          <a:p>
            <a:pPr lvl="1"/>
            <a:r>
              <a:rPr lang="sv-FI" dirty="0" err="1" smtClean="0"/>
              <a:t>Competence</a:t>
            </a:r>
            <a:r>
              <a:rPr lang="sv-FI" dirty="0" smtClean="0"/>
              <a:t> </a:t>
            </a:r>
            <a:r>
              <a:rPr lang="sv-FI" dirty="0" err="1" smtClean="0"/>
              <a:t>development</a:t>
            </a:r>
            <a:endParaRPr lang="sv-FI" dirty="0" smtClean="0"/>
          </a:p>
          <a:p>
            <a:r>
              <a:rPr lang="sv-FI" dirty="0" smtClean="0"/>
              <a:t>No </a:t>
            </a:r>
            <a:r>
              <a:rPr lang="sv-FI" dirty="0" err="1" smtClean="0"/>
              <a:t>resource</a:t>
            </a:r>
            <a:r>
              <a:rPr lang="sv-FI" dirty="0" smtClean="0"/>
              <a:t> expansion in </a:t>
            </a:r>
            <a:r>
              <a:rPr lang="sv-FI" dirty="0" err="1" smtClean="0"/>
              <a:t>sight</a:t>
            </a:r>
            <a:r>
              <a:rPr lang="sv-FI" dirty="0" smtClean="0"/>
              <a:t>: </a:t>
            </a:r>
            <a:r>
              <a:rPr lang="sv-FI" dirty="0" smtClean="0"/>
              <a:t>Who </a:t>
            </a:r>
            <a:r>
              <a:rPr lang="sv-FI" dirty="0" err="1" smtClean="0"/>
              <a:t>wins</a:t>
            </a:r>
            <a:r>
              <a:rPr lang="sv-FI" dirty="0" smtClean="0"/>
              <a:t>, who </a:t>
            </a:r>
            <a:r>
              <a:rPr lang="sv-FI" dirty="0" err="1" smtClean="0"/>
              <a:t>loses</a:t>
            </a:r>
            <a:r>
              <a:rPr lang="sv-FI" dirty="0" smtClean="0"/>
              <a:t>?</a:t>
            </a:r>
          </a:p>
          <a:p>
            <a:pPr lvl="1"/>
            <a:r>
              <a:rPr lang="sv-FI" dirty="0" err="1" smtClean="0"/>
              <a:t>Meet</a:t>
            </a:r>
            <a:r>
              <a:rPr lang="sv-FI" dirty="0" smtClean="0"/>
              <a:t> the </a:t>
            </a:r>
            <a:r>
              <a:rPr lang="sv-FI" dirty="0" err="1" smtClean="0"/>
              <a:t>interests</a:t>
            </a:r>
            <a:r>
              <a:rPr lang="sv-FI" dirty="0" smtClean="0"/>
              <a:t> of society and a </a:t>
            </a:r>
            <a:r>
              <a:rPr lang="sv-FI" dirty="0" err="1" smtClean="0"/>
              <a:t>linguistic-cultural</a:t>
            </a:r>
            <a:r>
              <a:rPr lang="sv-FI" dirty="0" smtClean="0"/>
              <a:t> </a:t>
            </a:r>
            <a:r>
              <a:rPr lang="sv-FI" dirty="0" err="1" smtClean="0"/>
              <a:t>minority</a:t>
            </a:r>
            <a:endParaRPr lang="sv-FI" dirty="0" smtClean="0"/>
          </a:p>
          <a:p>
            <a:pPr lvl="1"/>
            <a:r>
              <a:rPr lang="sv-FI" dirty="0" err="1" smtClean="0"/>
              <a:t>Meet</a:t>
            </a:r>
            <a:r>
              <a:rPr lang="sv-FI" dirty="0" smtClean="0"/>
              <a:t> the </a:t>
            </a:r>
            <a:r>
              <a:rPr lang="sv-FI" dirty="0" err="1" smtClean="0"/>
              <a:t>challenges</a:t>
            </a:r>
            <a:r>
              <a:rPr lang="sv-FI" dirty="0" smtClean="0"/>
              <a:t> </a:t>
            </a:r>
            <a:r>
              <a:rPr lang="sv-FI" dirty="0" smtClean="0"/>
              <a:t>of </a:t>
            </a:r>
            <a:r>
              <a:rPr lang="sv-FI" dirty="0" smtClean="0"/>
              <a:t>national and international </a:t>
            </a:r>
            <a:r>
              <a:rPr lang="sv-FI" dirty="0" err="1" smtClean="0"/>
              <a:t>competition</a:t>
            </a:r>
            <a:endParaRPr lang="sv-FI" dirty="0" smtClean="0"/>
          </a:p>
          <a:p>
            <a:pPr lvl="2"/>
            <a:r>
              <a:rPr lang="sv-FI" dirty="0" smtClean="0"/>
              <a:t>”</a:t>
            </a:r>
            <a:r>
              <a:rPr lang="sv-FI" dirty="0" err="1" smtClean="0"/>
              <a:t>internationalization</a:t>
            </a:r>
            <a:r>
              <a:rPr lang="sv-FI" dirty="0" smtClean="0"/>
              <a:t>” as a </a:t>
            </a:r>
            <a:r>
              <a:rPr lang="sv-FI" dirty="0" err="1" smtClean="0"/>
              <a:t>governmental</a:t>
            </a:r>
            <a:r>
              <a:rPr lang="sv-FI" dirty="0" smtClean="0"/>
              <a:t> performance </a:t>
            </a:r>
            <a:r>
              <a:rPr lang="sv-FI" dirty="0" err="1" smtClean="0"/>
              <a:t>measurement</a:t>
            </a:r>
            <a:r>
              <a:rPr lang="sv-FI" dirty="0" smtClean="0"/>
              <a:t> </a:t>
            </a:r>
            <a:r>
              <a:rPr lang="sv-FI" dirty="0" err="1" smtClean="0"/>
              <a:t>factor</a:t>
            </a:r>
            <a:endParaRPr lang="sv-FI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28A5D0-5ECC-4008-A8C7-448CD71AFD37}" type="datetime1">
              <a:rPr lang="fi-FI" smtClean="0"/>
              <a:pPr>
                <a:defRPr/>
              </a:pPr>
              <a:t>4.4.2012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Jan Lindström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EF22B-270C-46B0-8898-4165AB006B75}" type="slidenum">
              <a:rPr lang="sv-SE" smtClean="0"/>
              <a:pPr>
                <a:defRPr/>
              </a:pPr>
              <a:t>9</a:t>
            </a:fld>
            <a:endParaRPr lang="sv-SE"/>
          </a:p>
        </p:txBody>
      </p:sp>
      <p:sp>
        <p:nvSpPr>
          <p:cNvPr id="7" name="Höger klammerparentes 6"/>
          <p:cNvSpPr/>
          <p:nvPr/>
        </p:nvSpPr>
        <p:spPr>
          <a:xfrm>
            <a:off x="5040052" y="3176972"/>
            <a:ext cx="432048" cy="9721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elsingin Yliopisto">
  <a:themeElements>
    <a:clrScheme name="HY (HT)">
      <a:dk1>
        <a:sysClr val="windowText" lastClr="000000"/>
      </a:dk1>
      <a:lt1>
        <a:srgbClr val="FFFFFF"/>
      </a:lt1>
      <a:dk2>
        <a:srgbClr val="8C8A87"/>
      </a:dk2>
      <a:lt2>
        <a:srgbClr val="FFFFFF"/>
      </a:lt2>
      <a:accent1>
        <a:srgbClr val="3A75C4"/>
      </a:accent1>
      <a:accent2>
        <a:srgbClr val="1E1C77"/>
      </a:accent2>
      <a:accent3>
        <a:srgbClr val="8C8A87"/>
      </a:accent3>
      <a:accent4>
        <a:srgbClr val="256EC7"/>
      </a:accent4>
      <a:accent5>
        <a:srgbClr val="E5053A"/>
      </a:accent5>
      <a:accent6>
        <a:srgbClr val="FCD116"/>
      </a:accent6>
      <a:hlink>
        <a:srgbClr val="FCA311"/>
      </a:hlink>
      <a:folHlink>
        <a:srgbClr val="8C8A87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HY (konserni)">
      <a:dk1>
        <a:sysClr val="windowText" lastClr="000000"/>
      </a:dk1>
      <a:lt1>
        <a:srgbClr val="FFFFFF"/>
      </a:lt1>
      <a:dk2>
        <a:srgbClr val="8C8A87"/>
      </a:dk2>
      <a:lt2>
        <a:srgbClr val="FFFFFF"/>
      </a:lt2>
      <a:accent1>
        <a:srgbClr val="8C8A87"/>
      </a:accent1>
      <a:accent2>
        <a:srgbClr val="1E1C77"/>
      </a:accent2>
      <a:accent3>
        <a:srgbClr val="FCA311"/>
      </a:accent3>
      <a:accent4>
        <a:srgbClr val="256EC7"/>
      </a:accent4>
      <a:accent5>
        <a:srgbClr val="E5053A"/>
      </a:accent5>
      <a:accent6>
        <a:srgbClr val="FCD116"/>
      </a:accent6>
      <a:hlink>
        <a:srgbClr val="FCA311"/>
      </a:hlink>
      <a:folHlink>
        <a:srgbClr val="8C8A87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HY (konserni)">
      <a:dk1>
        <a:sysClr val="windowText" lastClr="000000"/>
      </a:dk1>
      <a:lt1>
        <a:srgbClr val="FFFFFF"/>
      </a:lt1>
      <a:dk2>
        <a:srgbClr val="8C8A87"/>
      </a:dk2>
      <a:lt2>
        <a:srgbClr val="FFFFFF"/>
      </a:lt2>
      <a:accent1>
        <a:srgbClr val="8C8A87"/>
      </a:accent1>
      <a:accent2>
        <a:srgbClr val="1E1C77"/>
      </a:accent2>
      <a:accent3>
        <a:srgbClr val="FCA311"/>
      </a:accent3>
      <a:accent4>
        <a:srgbClr val="256EC7"/>
      </a:accent4>
      <a:accent5>
        <a:srgbClr val="E5053A"/>
      </a:accent5>
      <a:accent6>
        <a:srgbClr val="FCD116"/>
      </a:accent6>
      <a:hlink>
        <a:srgbClr val="FCA311"/>
      </a:hlink>
      <a:folHlink>
        <a:srgbClr val="8C8A87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588</Words>
  <Application>Microsoft Office PowerPoint</Application>
  <PresentationFormat>Bildspel på skärmen (4:3)</PresentationFormat>
  <Paragraphs>97</Paragraphs>
  <Slides>9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0" baseType="lpstr">
      <vt:lpstr>Helsingin Yliopisto</vt:lpstr>
      <vt:lpstr>Languages and policies at the University of Helsinki</vt:lpstr>
      <vt:lpstr>Finland A state with two national languages</vt:lpstr>
      <vt:lpstr>The Swedish-speaking population  in Finland</vt:lpstr>
      <vt:lpstr>Helsinki - Helsingfors A bilingual university</vt:lpstr>
      <vt:lpstr>What is ”bilingualism”</vt:lpstr>
      <vt:lpstr>English at the university Ambivalence and ambiguity</vt:lpstr>
      <vt:lpstr>Tensions between policy and practice</vt:lpstr>
      <vt:lpstr>Signage Official and unofficial</vt:lpstr>
      <vt:lpstr>Outlook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lastModifiedBy/>
  <cp:revision>1</cp:revision>
  <dcterms:created xsi:type="dcterms:W3CDTF">2011-10-17T05:58:44Z</dcterms:created>
  <dcterms:modified xsi:type="dcterms:W3CDTF">2012-04-04T08:53:45Z</dcterms:modified>
</cp:coreProperties>
</file>