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8" r:id="rId3"/>
    <p:sldId id="315" r:id="rId4"/>
    <p:sldId id="299" r:id="rId5"/>
    <p:sldId id="316" r:id="rId6"/>
    <p:sldId id="300" r:id="rId7"/>
    <p:sldId id="317" r:id="rId8"/>
    <p:sldId id="301" r:id="rId9"/>
    <p:sldId id="304" r:id="rId10"/>
    <p:sldId id="302" r:id="rId11"/>
    <p:sldId id="305" r:id="rId12"/>
    <p:sldId id="318" r:id="rId13"/>
    <p:sldId id="314" r:id="rId14"/>
    <p:sldId id="276" r:id="rId15"/>
    <p:sldId id="319" r:id="rId16"/>
    <p:sldId id="307" r:id="rId17"/>
    <p:sldId id="325" r:id="rId18"/>
    <p:sldId id="339" r:id="rId19"/>
    <p:sldId id="310" r:id="rId20"/>
    <p:sldId id="331" r:id="rId21"/>
    <p:sldId id="329" r:id="rId22"/>
    <p:sldId id="324" r:id="rId23"/>
    <p:sldId id="312" r:id="rId24"/>
    <p:sldId id="338" r:id="rId25"/>
    <p:sldId id="313" r:id="rId26"/>
    <p:sldId id="340" r:id="rId27"/>
    <p:sldId id="29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0995" autoAdjust="0"/>
  </p:normalViewPr>
  <p:slideViewPr>
    <p:cSldViewPr snapToGrid="0" snapToObjects="1">
      <p:cViewPr>
        <p:scale>
          <a:sx n="50" d="100"/>
          <a:sy n="50"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02E68-1B6A-4247-AD97-96BE3D72952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99A1203-04B6-4AD4-A996-A6A0F54A0CA2}">
      <dgm:prSet phldrT="[Text]"/>
      <dgm:spPr/>
      <dgm:t>
        <a:bodyPr/>
        <a:lstStyle/>
        <a:p>
          <a:r>
            <a:rPr lang="en-US" dirty="0" smtClean="0">
              <a:latin typeface="Cambria" pitchFamily="18" charset="0"/>
            </a:rPr>
            <a:t>Movement</a:t>
          </a:r>
          <a:endParaRPr lang="en-US" dirty="0">
            <a:latin typeface="Cambria" pitchFamily="18" charset="0"/>
          </a:endParaRPr>
        </a:p>
      </dgm:t>
    </dgm:pt>
    <dgm:pt modelId="{B0CCC9A8-4FD2-4FAE-873C-CB911E63C880}" type="parTrans" cxnId="{05CD92D1-D340-4160-AD55-47FE464DBF13}">
      <dgm:prSet/>
      <dgm:spPr/>
      <dgm:t>
        <a:bodyPr/>
        <a:lstStyle/>
        <a:p>
          <a:endParaRPr lang="en-US"/>
        </a:p>
      </dgm:t>
    </dgm:pt>
    <dgm:pt modelId="{1D5456A8-BB0B-4D38-83C6-D6A01C231BBC}" type="sibTrans" cxnId="{05CD92D1-D340-4160-AD55-47FE464DBF13}">
      <dgm:prSet/>
      <dgm:spPr/>
      <dgm:t>
        <a:bodyPr/>
        <a:lstStyle/>
        <a:p>
          <a:endParaRPr lang="en-US"/>
        </a:p>
      </dgm:t>
    </dgm:pt>
    <dgm:pt modelId="{8B492DAF-E65A-4D7C-BDA8-8283989D8167}">
      <dgm:prSet phldrT="[Text]"/>
      <dgm:spPr/>
      <dgm:t>
        <a:bodyPr/>
        <a:lstStyle/>
        <a:p>
          <a:r>
            <a:rPr lang="en-US" dirty="0" smtClean="0">
              <a:latin typeface="Cambria" pitchFamily="18" charset="0"/>
            </a:rPr>
            <a:t>Employment</a:t>
          </a:r>
          <a:endParaRPr lang="en-US" dirty="0">
            <a:latin typeface="Cambria" pitchFamily="18" charset="0"/>
          </a:endParaRPr>
        </a:p>
      </dgm:t>
    </dgm:pt>
    <dgm:pt modelId="{80059949-DB16-49BB-95B1-039EB65D94EA}" type="parTrans" cxnId="{40EEAF29-C120-4B1B-9F93-8B36DE7D69A3}">
      <dgm:prSet/>
      <dgm:spPr/>
      <dgm:t>
        <a:bodyPr/>
        <a:lstStyle/>
        <a:p>
          <a:endParaRPr lang="en-US"/>
        </a:p>
      </dgm:t>
    </dgm:pt>
    <dgm:pt modelId="{5CB576EF-C62E-471C-8BB8-8E9AD192536E}" type="sibTrans" cxnId="{40EEAF29-C120-4B1B-9F93-8B36DE7D69A3}">
      <dgm:prSet/>
      <dgm:spPr/>
      <dgm:t>
        <a:bodyPr/>
        <a:lstStyle/>
        <a:p>
          <a:endParaRPr lang="en-US"/>
        </a:p>
      </dgm:t>
    </dgm:pt>
    <dgm:pt modelId="{9D655761-54A5-4CD9-A552-514A249CA508}">
      <dgm:prSet phldrT="[Text]"/>
      <dgm:spPr/>
      <dgm:t>
        <a:bodyPr/>
        <a:lstStyle/>
        <a:p>
          <a:r>
            <a:rPr lang="en-US" dirty="0" smtClean="0">
              <a:latin typeface="Cambria" pitchFamily="18" charset="0"/>
            </a:rPr>
            <a:t>English(?)</a:t>
          </a:r>
          <a:endParaRPr lang="en-US" dirty="0">
            <a:latin typeface="Cambria" pitchFamily="18" charset="0"/>
          </a:endParaRPr>
        </a:p>
      </dgm:t>
    </dgm:pt>
    <dgm:pt modelId="{911732C0-BDDA-428C-9946-09B27ADD7A70}" type="parTrans" cxnId="{96F8B43C-4D72-431D-BC7B-9D4E43A429DF}">
      <dgm:prSet/>
      <dgm:spPr/>
      <dgm:t>
        <a:bodyPr/>
        <a:lstStyle/>
        <a:p>
          <a:endParaRPr lang="en-US"/>
        </a:p>
      </dgm:t>
    </dgm:pt>
    <dgm:pt modelId="{DBF155C3-EC2C-412F-8B75-04F7182E593F}" type="sibTrans" cxnId="{96F8B43C-4D72-431D-BC7B-9D4E43A429DF}">
      <dgm:prSet/>
      <dgm:spPr/>
      <dgm:t>
        <a:bodyPr/>
        <a:lstStyle/>
        <a:p>
          <a:endParaRPr lang="en-US"/>
        </a:p>
      </dgm:t>
    </dgm:pt>
    <dgm:pt modelId="{53DA719B-960B-4C90-96E7-40E1BAE73F33}">
      <dgm:prSet phldrT="[Text]"/>
      <dgm:spPr/>
      <dgm:t>
        <a:bodyPr/>
        <a:lstStyle/>
        <a:p>
          <a:r>
            <a:rPr lang="en-US" dirty="0" smtClean="0">
              <a:latin typeface="Cambria" pitchFamily="18" charset="0"/>
            </a:rPr>
            <a:t>Accumulation of Capital</a:t>
          </a:r>
          <a:r>
            <a:rPr lang="en-US" i="1" dirty="0" smtClean="0">
              <a:latin typeface="Cambria" pitchFamily="18" charset="0"/>
            </a:rPr>
            <a:t>s</a:t>
          </a:r>
          <a:r>
            <a:rPr lang="en-US" i="0" dirty="0" smtClean="0">
              <a:latin typeface="Cambria" pitchFamily="18" charset="0"/>
            </a:rPr>
            <a:t>(?)</a:t>
          </a:r>
          <a:endParaRPr lang="en-US" i="0" dirty="0">
            <a:latin typeface="Cambria" pitchFamily="18" charset="0"/>
          </a:endParaRPr>
        </a:p>
      </dgm:t>
    </dgm:pt>
    <dgm:pt modelId="{34BA4273-6AA1-4F07-AD41-DF01B3ACE69F}" type="parTrans" cxnId="{53D38A40-EAC9-4D48-9A45-480BF12E2DD2}">
      <dgm:prSet/>
      <dgm:spPr/>
      <dgm:t>
        <a:bodyPr/>
        <a:lstStyle/>
        <a:p>
          <a:endParaRPr lang="en-US"/>
        </a:p>
      </dgm:t>
    </dgm:pt>
    <dgm:pt modelId="{25EE900C-B1A7-40F6-B674-AAF6EFFEAEF2}" type="sibTrans" cxnId="{53D38A40-EAC9-4D48-9A45-480BF12E2DD2}">
      <dgm:prSet/>
      <dgm:spPr/>
      <dgm:t>
        <a:bodyPr/>
        <a:lstStyle/>
        <a:p>
          <a:endParaRPr lang="en-US"/>
        </a:p>
      </dgm:t>
    </dgm:pt>
    <dgm:pt modelId="{D37AFDAC-6618-48A8-8C29-7DA4C664DE0B}" type="pres">
      <dgm:prSet presAssocID="{48002E68-1B6A-4247-AD97-96BE3D729520}" presName="cycle" presStyleCnt="0">
        <dgm:presLayoutVars>
          <dgm:dir/>
          <dgm:resizeHandles val="exact"/>
        </dgm:presLayoutVars>
      </dgm:prSet>
      <dgm:spPr/>
      <dgm:t>
        <a:bodyPr/>
        <a:lstStyle/>
        <a:p>
          <a:endParaRPr lang="en-US"/>
        </a:p>
      </dgm:t>
    </dgm:pt>
    <dgm:pt modelId="{8589D085-F986-44DD-B9A1-22ECDB5AC697}" type="pres">
      <dgm:prSet presAssocID="{999A1203-04B6-4AD4-A996-A6A0F54A0CA2}" presName="node" presStyleLbl="node1" presStyleIdx="0" presStyleCnt="4">
        <dgm:presLayoutVars>
          <dgm:bulletEnabled val="1"/>
        </dgm:presLayoutVars>
      </dgm:prSet>
      <dgm:spPr/>
      <dgm:t>
        <a:bodyPr/>
        <a:lstStyle/>
        <a:p>
          <a:endParaRPr lang="en-US"/>
        </a:p>
      </dgm:t>
    </dgm:pt>
    <dgm:pt modelId="{9B428BF1-33B0-4892-8216-9029C49D82B3}" type="pres">
      <dgm:prSet presAssocID="{999A1203-04B6-4AD4-A996-A6A0F54A0CA2}" presName="spNode" presStyleCnt="0"/>
      <dgm:spPr/>
    </dgm:pt>
    <dgm:pt modelId="{47B5986B-351D-4501-98B9-466712C658BD}" type="pres">
      <dgm:prSet presAssocID="{1D5456A8-BB0B-4D38-83C6-D6A01C231BBC}" presName="sibTrans" presStyleLbl="sibTrans1D1" presStyleIdx="0" presStyleCnt="4"/>
      <dgm:spPr/>
      <dgm:t>
        <a:bodyPr/>
        <a:lstStyle/>
        <a:p>
          <a:endParaRPr lang="en-US"/>
        </a:p>
      </dgm:t>
    </dgm:pt>
    <dgm:pt modelId="{362C1899-0810-4136-A329-10F59F79988B}" type="pres">
      <dgm:prSet presAssocID="{8B492DAF-E65A-4D7C-BDA8-8283989D8167}" presName="node" presStyleLbl="node1" presStyleIdx="1" presStyleCnt="4">
        <dgm:presLayoutVars>
          <dgm:bulletEnabled val="1"/>
        </dgm:presLayoutVars>
      </dgm:prSet>
      <dgm:spPr/>
      <dgm:t>
        <a:bodyPr/>
        <a:lstStyle/>
        <a:p>
          <a:endParaRPr lang="en-US"/>
        </a:p>
      </dgm:t>
    </dgm:pt>
    <dgm:pt modelId="{042836E7-5123-47CE-BBD8-C2A83B563E9D}" type="pres">
      <dgm:prSet presAssocID="{8B492DAF-E65A-4D7C-BDA8-8283989D8167}" presName="spNode" presStyleCnt="0"/>
      <dgm:spPr/>
    </dgm:pt>
    <dgm:pt modelId="{0C3A4FF6-2A04-4445-9C40-9AAB9D729FAD}" type="pres">
      <dgm:prSet presAssocID="{5CB576EF-C62E-471C-8BB8-8E9AD192536E}" presName="sibTrans" presStyleLbl="sibTrans1D1" presStyleIdx="1" presStyleCnt="4"/>
      <dgm:spPr/>
      <dgm:t>
        <a:bodyPr/>
        <a:lstStyle/>
        <a:p>
          <a:endParaRPr lang="en-US"/>
        </a:p>
      </dgm:t>
    </dgm:pt>
    <dgm:pt modelId="{79F75007-4576-4AD5-9D6F-B2A6C523C4E6}" type="pres">
      <dgm:prSet presAssocID="{9D655761-54A5-4CD9-A552-514A249CA508}" presName="node" presStyleLbl="node1" presStyleIdx="2" presStyleCnt="4">
        <dgm:presLayoutVars>
          <dgm:bulletEnabled val="1"/>
        </dgm:presLayoutVars>
      </dgm:prSet>
      <dgm:spPr/>
      <dgm:t>
        <a:bodyPr/>
        <a:lstStyle/>
        <a:p>
          <a:endParaRPr lang="en-US"/>
        </a:p>
      </dgm:t>
    </dgm:pt>
    <dgm:pt modelId="{3F820522-8AD5-4EC0-B735-EDD45DEA0C83}" type="pres">
      <dgm:prSet presAssocID="{9D655761-54A5-4CD9-A552-514A249CA508}" presName="spNode" presStyleCnt="0"/>
      <dgm:spPr/>
    </dgm:pt>
    <dgm:pt modelId="{BC78EF6E-B763-466D-AB55-A1CFE5AFA652}" type="pres">
      <dgm:prSet presAssocID="{DBF155C3-EC2C-412F-8B75-04F7182E593F}" presName="sibTrans" presStyleLbl="sibTrans1D1" presStyleIdx="2" presStyleCnt="4"/>
      <dgm:spPr/>
      <dgm:t>
        <a:bodyPr/>
        <a:lstStyle/>
        <a:p>
          <a:endParaRPr lang="en-US"/>
        </a:p>
      </dgm:t>
    </dgm:pt>
    <dgm:pt modelId="{3954371F-E9DB-4F1A-9176-2D24E6F84168}" type="pres">
      <dgm:prSet presAssocID="{53DA719B-960B-4C90-96E7-40E1BAE73F33}" presName="node" presStyleLbl="node1" presStyleIdx="3" presStyleCnt="4">
        <dgm:presLayoutVars>
          <dgm:bulletEnabled val="1"/>
        </dgm:presLayoutVars>
      </dgm:prSet>
      <dgm:spPr/>
      <dgm:t>
        <a:bodyPr/>
        <a:lstStyle/>
        <a:p>
          <a:endParaRPr lang="en-US"/>
        </a:p>
      </dgm:t>
    </dgm:pt>
    <dgm:pt modelId="{6E2430CC-403C-49C1-A153-E5EF32742FDF}" type="pres">
      <dgm:prSet presAssocID="{53DA719B-960B-4C90-96E7-40E1BAE73F33}" presName="spNode" presStyleCnt="0"/>
      <dgm:spPr/>
    </dgm:pt>
    <dgm:pt modelId="{2823AA38-846F-4E6D-A785-821575226239}" type="pres">
      <dgm:prSet presAssocID="{25EE900C-B1A7-40F6-B674-AAF6EFFEAEF2}" presName="sibTrans" presStyleLbl="sibTrans1D1" presStyleIdx="3" presStyleCnt="4"/>
      <dgm:spPr/>
      <dgm:t>
        <a:bodyPr/>
        <a:lstStyle/>
        <a:p>
          <a:endParaRPr lang="en-US"/>
        </a:p>
      </dgm:t>
    </dgm:pt>
  </dgm:ptLst>
  <dgm:cxnLst>
    <dgm:cxn modelId="{0227B458-9E5F-4FBE-A0AB-BE5828FF5570}" type="presOf" srcId="{53DA719B-960B-4C90-96E7-40E1BAE73F33}" destId="{3954371F-E9DB-4F1A-9176-2D24E6F84168}" srcOrd="0" destOrd="0" presId="urn:microsoft.com/office/officeart/2005/8/layout/cycle5"/>
    <dgm:cxn modelId="{4967C601-0810-462B-8CB3-D6F56FA8A0A6}" type="presOf" srcId="{9D655761-54A5-4CD9-A552-514A249CA508}" destId="{79F75007-4576-4AD5-9D6F-B2A6C523C4E6}" srcOrd="0" destOrd="0" presId="urn:microsoft.com/office/officeart/2005/8/layout/cycle5"/>
    <dgm:cxn modelId="{0AF73F1F-80B3-46D3-A379-9F535AAAB6F3}" type="presOf" srcId="{1D5456A8-BB0B-4D38-83C6-D6A01C231BBC}" destId="{47B5986B-351D-4501-98B9-466712C658BD}" srcOrd="0" destOrd="0" presId="urn:microsoft.com/office/officeart/2005/8/layout/cycle5"/>
    <dgm:cxn modelId="{6610738A-AB85-45D7-8610-FF9FC46CD387}" type="presOf" srcId="{48002E68-1B6A-4247-AD97-96BE3D729520}" destId="{D37AFDAC-6618-48A8-8C29-7DA4C664DE0B}" srcOrd="0" destOrd="0" presId="urn:microsoft.com/office/officeart/2005/8/layout/cycle5"/>
    <dgm:cxn modelId="{CFD87CA1-A2A8-4610-B88D-C56AAF8CD9CD}" type="presOf" srcId="{25EE900C-B1A7-40F6-B674-AAF6EFFEAEF2}" destId="{2823AA38-846F-4E6D-A785-821575226239}" srcOrd="0" destOrd="0" presId="urn:microsoft.com/office/officeart/2005/8/layout/cycle5"/>
    <dgm:cxn modelId="{F0E48D9C-7D6B-433C-B7A6-DE5AF3A6F43D}" type="presOf" srcId="{999A1203-04B6-4AD4-A996-A6A0F54A0CA2}" destId="{8589D085-F986-44DD-B9A1-22ECDB5AC697}" srcOrd="0" destOrd="0" presId="urn:microsoft.com/office/officeart/2005/8/layout/cycle5"/>
    <dgm:cxn modelId="{05CD92D1-D340-4160-AD55-47FE464DBF13}" srcId="{48002E68-1B6A-4247-AD97-96BE3D729520}" destId="{999A1203-04B6-4AD4-A996-A6A0F54A0CA2}" srcOrd="0" destOrd="0" parTransId="{B0CCC9A8-4FD2-4FAE-873C-CB911E63C880}" sibTransId="{1D5456A8-BB0B-4D38-83C6-D6A01C231BBC}"/>
    <dgm:cxn modelId="{C2B673D5-76B6-4D74-A630-F269CBF1790D}" type="presOf" srcId="{8B492DAF-E65A-4D7C-BDA8-8283989D8167}" destId="{362C1899-0810-4136-A329-10F59F79988B}" srcOrd="0" destOrd="0" presId="urn:microsoft.com/office/officeart/2005/8/layout/cycle5"/>
    <dgm:cxn modelId="{6731AA08-DA34-4B44-95E7-BEC03E6C1D06}" type="presOf" srcId="{5CB576EF-C62E-471C-8BB8-8E9AD192536E}" destId="{0C3A4FF6-2A04-4445-9C40-9AAB9D729FAD}" srcOrd="0" destOrd="0" presId="urn:microsoft.com/office/officeart/2005/8/layout/cycle5"/>
    <dgm:cxn modelId="{96F8B43C-4D72-431D-BC7B-9D4E43A429DF}" srcId="{48002E68-1B6A-4247-AD97-96BE3D729520}" destId="{9D655761-54A5-4CD9-A552-514A249CA508}" srcOrd="2" destOrd="0" parTransId="{911732C0-BDDA-428C-9946-09B27ADD7A70}" sibTransId="{DBF155C3-EC2C-412F-8B75-04F7182E593F}"/>
    <dgm:cxn modelId="{40EEAF29-C120-4B1B-9F93-8B36DE7D69A3}" srcId="{48002E68-1B6A-4247-AD97-96BE3D729520}" destId="{8B492DAF-E65A-4D7C-BDA8-8283989D8167}" srcOrd="1" destOrd="0" parTransId="{80059949-DB16-49BB-95B1-039EB65D94EA}" sibTransId="{5CB576EF-C62E-471C-8BB8-8E9AD192536E}"/>
    <dgm:cxn modelId="{53D38A40-EAC9-4D48-9A45-480BF12E2DD2}" srcId="{48002E68-1B6A-4247-AD97-96BE3D729520}" destId="{53DA719B-960B-4C90-96E7-40E1BAE73F33}" srcOrd="3" destOrd="0" parTransId="{34BA4273-6AA1-4F07-AD41-DF01B3ACE69F}" sibTransId="{25EE900C-B1A7-40F6-B674-AAF6EFFEAEF2}"/>
    <dgm:cxn modelId="{80F1F82E-1E02-42F4-96BA-2A7BDB7FCA6C}" type="presOf" srcId="{DBF155C3-EC2C-412F-8B75-04F7182E593F}" destId="{BC78EF6E-B763-466D-AB55-A1CFE5AFA652}" srcOrd="0" destOrd="0" presId="urn:microsoft.com/office/officeart/2005/8/layout/cycle5"/>
    <dgm:cxn modelId="{398C8BEA-B333-4034-A108-48216ED1BD5F}" type="presParOf" srcId="{D37AFDAC-6618-48A8-8C29-7DA4C664DE0B}" destId="{8589D085-F986-44DD-B9A1-22ECDB5AC697}" srcOrd="0" destOrd="0" presId="urn:microsoft.com/office/officeart/2005/8/layout/cycle5"/>
    <dgm:cxn modelId="{A7C86F8E-3C89-461E-B8B3-B6BDF2277BBB}" type="presParOf" srcId="{D37AFDAC-6618-48A8-8C29-7DA4C664DE0B}" destId="{9B428BF1-33B0-4892-8216-9029C49D82B3}" srcOrd="1" destOrd="0" presId="urn:microsoft.com/office/officeart/2005/8/layout/cycle5"/>
    <dgm:cxn modelId="{81D224DE-1548-46F9-A71C-2A32033F0EB6}" type="presParOf" srcId="{D37AFDAC-6618-48A8-8C29-7DA4C664DE0B}" destId="{47B5986B-351D-4501-98B9-466712C658BD}" srcOrd="2" destOrd="0" presId="urn:microsoft.com/office/officeart/2005/8/layout/cycle5"/>
    <dgm:cxn modelId="{3F5D8216-552A-4DF9-9F40-26FE8A386F29}" type="presParOf" srcId="{D37AFDAC-6618-48A8-8C29-7DA4C664DE0B}" destId="{362C1899-0810-4136-A329-10F59F79988B}" srcOrd="3" destOrd="0" presId="urn:microsoft.com/office/officeart/2005/8/layout/cycle5"/>
    <dgm:cxn modelId="{67F8AE02-82FA-4F23-8C9B-BAC2312F15DD}" type="presParOf" srcId="{D37AFDAC-6618-48A8-8C29-7DA4C664DE0B}" destId="{042836E7-5123-47CE-BBD8-C2A83B563E9D}" srcOrd="4" destOrd="0" presId="urn:microsoft.com/office/officeart/2005/8/layout/cycle5"/>
    <dgm:cxn modelId="{5D8E3209-6AF9-4D2F-806C-D97F685E15EC}" type="presParOf" srcId="{D37AFDAC-6618-48A8-8C29-7DA4C664DE0B}" destId="{0C3A4FF6-2A04-4445-9C40-9AAB9D729FAD}" srcOrd="5" destOrd="0" presId="urn:microsoft.com/office/officeart/2005/8/layout/cycle5"/>
    <dgm:cxn modelId="{790FE64B-9B52-4BAA-916D-87ED75CE1F61}" type="presParOf" srcId="{D37AFDAC-6618-48A8-8C29-7DA4C664DE0B}" destId="{79F75007-4576-4AD5-9D6F-B2A6C523C4E6}" srcOrd="6" destOrd="0" presId="urn:microsoft.com/office/officeart/2005/8/layout/cycle5"/>
    <dgm:cxn modelId="{8049E275-4121-4116-9A63-26D65CBAC0D0}" type="presParOf" srcId="{D37AFDAC-6618-48A8-8C29-7DA4C664DE0B}" destId="{3F820522-8AD5-4EC0-B735-EDD45DEA0C83}" srcOrd="7" destOrd="0" presId="urn:microsoft.com/office/officeart/2005/8/layout/cycle5"/>
    <dgm:cxn modelId="{3914DEF1-C9DB-421F-BD8B-981DB2661755}" type="presParOf" srcId="{D37AFDAC-6618-48A8-8C29-7DA4C664DE0B}" destId="{BC78EF6E-B763-466D-AB55-A1CFE5AFA652}" srcOrd="8" destOrd="0" presId="urn:microsoft.com/office/officeart/2005/8/layout/cycle5"/>
    <dgm:cxn modelId="{00B13A40-FEB0-459A-A446-2BF23CE9A417}" type="presParOf" srcId="{D37AFDAC-6618-48A8-8C29-7DA4C664DE0B}" destId="{3954371F-E9DB-4F1A-9176-2D24E6F84168}" srcOrd="9" destOrd="0" presId="urn:microsoft.com/office/officeart/2005/8/layout/cycle5"/>
    <dgm:cxn modelId="{3B95DAE3-72E5-48AC-AAF3-08B80B56C3AC}" type="presParOf" srcId="{D37AFDAC-6618-48A8-8C29-7DA4C664DE0B}" destId="{6E2430CC-403C-49C1-A153-E5EF32742FDF}" srcOrd="10" destOrd="0" presId="urn:microsoft.com/office/officeart/2005/8/layout/cycle5"/>
    <dgm:cxn modelId="{1A28450C-54F7-48A8-9290-0A446D7B935C}" type="presParOf" srcId="{D37AFDAC-6618-48A8-8C29-7DA4C664DE0B}" destId="{2823AA38-846F-4E6D-A785-821575226239}"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02E68-1B6A-4247-AD97-96BE3D72952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99A1203-04B6-4AD4-A996-A6A0F54A0CA2}">
      <dgm:prSet phldrT="[Text]"/>
      <dgm:spPr/>
      <dgm:t>
        <a:bodyPr/>
        <a:lstStyle/>
        <a:p>
          <a:r>
            <a:rPr lang="en-US" dirty="0" smtClean="0">
              <a:latin typeface="Cambria" pitchFamily="18" charset="0"/>
            </a:rPr>
            <a:t>Return Migrant</a:t>
          </a:r>
          <a:endParaRPr lang="en-US" dirty="0">
            <a:latin typeface="Cambria" pitchFamily="18" charset="0"/>
          </a:endParaRPr>
        </a:p>
      </dgm:t>
    </dgm:pt>
    <dgm:pt modelId="{B0CCC9A8-4FD2-4FAE-873C-CB911E63C880}" type="parTrans" cxnId="{05CD92D1-D340-4160-AD55-47FE464DBF13}">
      <dgm:prSet/>
      <dgm:spPr/>
      <dgm:t>
        <a:bodyPr/>
        <a:lstStyle/>
        <a:p>
          <a:endParaRPr lang="en-US"/>
        </a:p>
      </dgm:t>
    </dgm:pt>
    <dgm:pt modelId="{1D5456A8-BB0B-4D38-83C6-D6A01C231BBC}" type="sibTrans" cxnId="{05CD92D1-D340-4160-AD55-47FE464DBF13}">
      <dgm:prSet/>
      <dgm:spPr/>
      <dgm:t>
        <a:bodyPr/>
        <a:lstStyle/>
        <a:p>
          <a:endParaRPr lang="en-US"/>
        </a:p>
      </dgm:t>
    </dgm:pt>
    <dgm:pt modelId="{8B492DAF-E65A-4D7C-BDA8-8283989D8167}">
      <dgm:prSet phldrT="[Text]"/>
      <dgm:spPr/>
      <dgm:t>
        <a:bodyPr/>
        <a:lstStyle/>
        <a:p>
          <a:r>
            <a:rPr lang="en-US" dirty="0" smtClean="0">
              <a:latin typeface="Cambria" pitchFamily="18" charset="0"/>
            </a:rPr>
            <a:t>English Proficient</a:t>
          </a:r>
          <a:endParaRPr lang="en-US" dirty="0">
            <a:latin typeface="Cambria" pitchFamily="18" charset="0"/>
          </a:endParaRPr>
        </a:p>
      </dgm:t>
    </dgm:pt>
    <dgm:pt modelId="{80059949-DB16-49BB-95B1-039EB65D94EA}" type="parTrans" cxnId="{40EEAF29-C120-4B1B-9F93-8B36DE7D69A3}">
      <dgm:prSet/>
      <dgm:spPr/>
      <dgm:t>
        <a:bodyPr/>
        <a:lstStyle/>
        <a:p>
          <a:endParaRPr lang="en-US"/>
        </a:p>
      </dgm:t>
    </dgm:pt>
    <dgm:pt modelId="{5CB576EF-C62E-471C-8BB8-8E9AD192536E}" type="sibTrans" cxnId="{40EEAF29-C120-4B1B-9F93-8B36DE7D69A3}">
      <dgm:prSet/>
      <dgm:spPr/>
      <dgm:t>
        <a:bodyPr/>
        <a:lstStyle/>
        <a:p>
          <a:endParaRPr lang="en-US"/>
        </a:p>
      </dgm:t>
    </dgm:pt>
    <dgm:pt modelId="{9D655761-54A5-4CD9-A552-514A249CA508}">
      <dgm:prSet phldrT="[Text]"/>
      <dgm:spPr/>
      <dgm:t>
        <a:bodyPr/>
        <a:lstStyle/>
        <a:p>
          <a:r>
            <a:rPr lang="en-US" dirty="0" smtClean="0">
              <a:latin typeface="Cambria" pitchFamily="18" charset="0"/>
            </a:rPr>
            <a:t>Puerto Rico</a:t>
          </a:r>
          <a:endParaRPr lang="en-US" dirty="0">
            <a:latin typeface="Cambria" pitchFamily="18" charset="0"/>
          </a:endParaRPr>
        </a:p>
      </dgm:t>
    </dgm:pt>
    <dgm:pt modelId="{911732C0-BDDA-428C-9946-09B27ADD7A70}" type="parTrans" cxnId="{96F8B43C-4D72-431D-BC7B-9D4E43A429DF}">
      <dgm:prSet/>
      <dgm:spPr/>
      <dgm:t>
        <a:bodyPr/>
        <a:lstStyle/>
        <a:p>
          <a:endParaRPr lang="en-US"/>
        </a:p>
      </dgm:t>
    </dgm:pt>
    <dgm:pt modelId="{DBF155C3-EC2C-412F-8B75-04F7182E593F}" type="sibTrans" cxnId="{96F8B43C-4D72-431D-BC7B-9D4E43A429DF}">
      <dgm:prSet/>
      <dgm:spPr/>
      <dgm:t>
        <a:bodyPr/>
        <a:lstStyle/>
        <a:p>
          <a:endParaRPr lang="en-US"/>
        </a:p>
      </dgm:t>
    </dgm:pt>
    <dgm:pt modelId="{53DA719B-960B-4C90-96E7-40E1BAE73F33}">
      <dgm:prSet phldrT="[Text]"/>
      <dgm:spPr/>
      <dgm:t>
        <a:bodyPr/>
        <a:lstStyle/>
        <a:p>
          <a:r>
            <a:rPr lang="en-US" dirty="0" smtClean="0">
              <a:latin typeface="Cambria" pitchFamily="18" charset="0"/>
            </a:rPr>
            <a:t>First Generation College Student</a:t>
          </a:r>
        </a:p>
        <a:p>
          <a:r>
            <a:rPr lang="en-US" i="0" dirty="0" smtClean="0">
              <a:latin typeface="Cambria" pitchFamily="18" charset="0"/>
            </a:rPr>
            <a:t>(Engle, 2006</a:t>
          </a:r>
          <a:r>
            <a:rPr lang="en-US" i="0" dirty="0" smtClean="0"/>
            <a:t>)</a:t>
          </a:r>
          <a:endParaRPr lang="en-US" i="0" dirty="0"/>
        </a:p>
      </dgm:t>
    </dgm:pt>
    <dgm:pt modelId="{34BA4273-6AA1-4F07-AD41-DF01B3ACE69F}" type="parTrans" cxnId="{53D38A40-EAC9-4D48-9A45-480BF12E2DD2}">
      <dgm:prSet/>
      <dgm:spPr/>
      <dgm:t>
        <a:bodyPr/>
        <a:lstStyle/>
        <a:p>
          <a:endParaRPr lang="en-US"/>
        </a:p>
      </dgm:t>
    </dgm:pt>
    <dgm:pt modelId="{25EE900C-B1A7-40F6-B674-AAF6EFFEAEF2}" type="sibTrans" cxnId="{53D38A40-EAC9-4D48-9A45-480BF12E2DD2}">
      <dgm:prSet/>
      <dgm:spPr/>
      <dgm:t>
        <a:bodyPr/>
        <a:lstStyle/>
        <a:p>
          <a:endParaRPr lang="en-US"/>
        </a:p>
      </dgm:t>
    </dgm:pt>
    <dgm:pt modelId="{D37AFDAC-6618-48A8-8C29-7DA4C664DE0B}" type="pres">
      <dgm:prSet presAssocID="{48002E68-1B6A-4247-AD97-96BE3D729520}" presName="cycle" presStyleCnt="0">
        <dgm:presLayoutVars>
          <dgm:dir/>
          <dgm:resizeHandles val="exact"/>
        </dgm:presLayoutVars>
      </dgm:prSet>
      <dgm:spPr/>
      <dgm:t>
        <a:bodyPr/>
        <a:lstStyle/>
        <a:p>
          <a:endParaRPr lang="en-US"/>
        </a:p>
      </dgm:t>
    </dgm:pt>
    <dgm:pt modelId="{8589D085-F986-44DD-B9A1-22ECDB5AC697}" type="pres">
      <dgm:prSet presAssocID="{999A1203-04B6-4AD4-A996-A6A0F54A0CA2}" presName="node" presStyleLbl="node1" presStyleIdx="0" presStyleCnt="4">
        <dgm:presLayoutVars>
          <dgm:bulletEnabled val="1"/>
        </dgm:presLayoutVars>
      </dgm:prSet>
      <dgm:spPr/>
      <dgm:t>
        <a:bodyPr/>
        <a:lstStyle/>
        <a:p>
          <a:endParaRPr lang="en-US"/>
        </a:p>
      </dgm:t>
    </dgm:pt>
    <dgm:pt modelId="{9B428BF1-33B0-4892-8216-9029C49D82B3}" type="pres">
      <dgm:prSet presAssocID="{999A1203-04B6-4AD4-A996-A6A0F54A0CA2}" presName="spNode" presStyleCnt="0"/>
      <dgm:spPr/>
    </dgm:pt>
    <dgm:pt modelId="{47B5986B-351D-4501-98B9-466712C658BD}" type="pres">
      <dgm:prSet presAssocID="{1D5456A8-BB0B-4D38-83C6-D6A01C231BBC}" presName="sibTrans" presStyleLbl="sibTrans1D1" presStyleIdx="0" presStyleCnt="4"/>
      <dgm:spPr/>
      <dgm:t>
        <a:bodyPr/>
        <a:lstStyle/>
        <a:p>
          <a:endParaRPr lang="en-US"/>
        </a:p>
      </dgm:t>
    </dgm:pt>
    <dgm:pt modelId="{362C1899-0810-4136-A329-10F59F79988B}" type="pres">
      <dgm:prSet presAssocID="{8B492DAF-E65A-4D7C-BDA8-8283989D8167}" presName="node" presStyleLbl="node1" presStyleIdx="1" presStyleCnt="4">
        <dgm:presLayoutVars>
          <dgm:bulletEnabled val="1"/>
        </dgm:presLayoutVars>
      </dgm:prSet>
      <dgm:spPr/>
      <dgm:t>
        <a:bodyPr/>
        <a:lstStyle/>
        <a:p>
          <a:endParaRPr lang="en-US"/>
        </a:p>
      </dgm:t>
    </dgm:pt>
    <dgm:pt modelId="{042836E7-5123-47CE-BBD8-C2A83B563E9D}" type="pres">
      <dgm:prSet presAssocID="{8B492DAF-E65A-4D7C-BDA8-8283989D8167}" presName="spNode" presStyleCnt="0"/>
      <dgm:spPr/>
    </dgm:pt>
    <dgm:pt modelId="{0C3A4FF6-2A04-4445-9C40-9AAB9D729FAD}" type="pres">
      <dgm:prSet presAssocID="{5CB576EF-C62E-471C-8BB8-8E9AD192536E}" presName="sibTrans" presStyleLbl="sibTrans1D1" presStyleIdx="1" presStyleCnt="4"/>
      <dgm:spPr/>
      <dgm:t>
        <a:bodyPr/>
        <a:lstStyle/>
        <a:p>
          <a:endParaRPr lang="en-US"/>
        </a:p>
      </dgm:t>
    </dgm:pt>
    <dgm:pt modelId="{79F75007-4576-4AD5-9D6F-B2A6C523C4E6}" type="pres">
      <dgm:prSet presAssocID="{9D655761-54A5-4CD9-A552-514A249CA508}" presName="node" presStyleLbl="node1" presStyleIdx="2" presStyleCnt="4">
        <dgm:presLayoutVars>
          <dgm:bulletEnabled val="1"/>
        </dgm:presLayoutVars>
      </dgm:prSet>
      <dgm:spPr/>
      <dgm:t>
        <a:bodyPr/>
        <a:lstStyle/>
        <a:p>
          <a:endParaRPr lang="en-US"/>
        </a:p>
      </dgm:t>
    </dgm:pt>
    <dgm:pt modelId="{3F820522-8AD5-4EC0-B735-EDD45DEA0C83}" type="pres">
      <dgm:prSet presAssocID="{9D655761-54A5-4CD9-A552-514A249CA508}" presName="spNode" presStyleCnt="0"/>
      <dgm:spPr/>
    </dgm:pt>
    <dgm:pt modelId="{BC78EF6E-B763-466D-AB55-A1CFE5AFA652}" type="pres">
      <dgm:prSet presAssocID="{DBF155C3-EC2C-412F-8B75-04F7182E593F}" presName="sibTrans" presStyleLbl="sibTrans1D1" presStyleIdx="2" presStyleCnt="4"/>
      <dgm:spPr/>
      <dgm:t>
        <a:bodyPr/>
        <a:lstStyle/>
        <a:p>
          <a:endParaRPr lang="en-US"/>
        </a:p>
      </dgm:t>
    </dgm:pt>
    <dgm:pt modelId="{3954371F-E9DB-4F1A-9176-2D24E6F84168}" type="pres">
      <dgm:prSet presAssocID="{53DA719B-960B-4C90-96E7-40E1BAE73F33}" presName="node" presStyleLbl="node1" presStyleIdx="3" presStyleCnt="4">
        <dgm:presLayoutVars>
          <dgm:bulletEnabled val="1"/>
        </dgm:presLayoutVars>
      </dgm:prSet>
      <dgm:spPr/>
      <dgm:t>
        <a:bodyPr/>
        <a:lstStyle/>
        <a:p>
          <a:endParaRPr lang="en-US"/>
        </a:p>
      </dgm:t>
    </dgm:pt>
    <dgm:pt modelId="{6E2430CC-403C-49C1-A153-E5EF32742FDF}" type="pres">
      <dgm:prSet presAssocID="{53DA719B-960B-4C90-96E7-40E1BAE73F33}" presName="spNode" presStyleCnt="0"/>
      <dgm:spPr/>
    </dgm:pt>
    <dgm:pt modelId="{2823AA38-846F-4E6D-A785-821575226239}" type="pres">
      <dgm:prSet presAssocID="{25EE900C-B1A7-40F6-B674-AAF6EFFEAEF2}" presName="sibTrans" presStyleLbl="sibTrans1D1" presStyleIdx="3" presStyleCnt="4"/>
      <dgm:spPr/>
      <dgm:t>
        <a:bodyPr/>
        <a:lstStyle/>
        <a:p>
          <a:endParaRPr lang="en-US"/>
        </a:p>
      </dgm:t>
    </dgm:pt>
  </dgm:ptLst>
  <dgm:cxnLst>
    <dgm:cxn modelId="{40EEAF29-C120-4B1B-9F93-8B36DE7D69A3}" srcId="{48002E68-1B6A-4247-AD97-96BE3D729520}" destId="{8B492DAF-E65A-4D7C-BDA8-8283989D8167}" srcOrd="1" destOrd="0" parTransId="{80059949-DB16-49BB-95B1-039EB65D94EA}" sibTransId="{5CB576EF-C62E-471C-8BB8-8E9AD192536E}"/>
    <dgm:cxn modelId="{50D60591-71A3-4F29-8B67-22AECC1340E3}" type="presOf" srcId="{5CB576EF-C62E-471C-8BB8-8E9AD192536E}" destId="{0C3A4FF6-2A04-4445-9C40-9AAB9D729FAD}" srcOrd="0" destOrd="0" presId="urn:microsoft.com/office/officeart/2005/8/layout/cycle5"/>
    <dgm:cxn modelId="{96F8B43C-4D72-431D-BC7B-9D4E43A429DF}" srcId="{48002E68-1B6A-4247-AD97-96BE3D729520}" destId="{9D655761-54A5-4CD9-A552-514A249CA508}" srcOrd="2" destOrd="0" parTransId="{911732C0-BDDA-428C-9946-09B27ADD7A70}" sibTransId="{DBF155C3-EC2C-412F-8B75-04F7182E593F}"/>
    <dgm:cxn modelId="{05CD92D1-D340-4160-AD55-47FE464DBF13}" srcId="{48002E68-1B6A-4247-AD97-96BE3D729520}" destId="{999A1203-04B6-4AD4-A996-A6A0F54A0CA2}" srcOrd="0" destOrd="0" parTransId="{B0CCC9A8-4FD2-4FAE-873C-CB911E63C880}" sibTransId="{1D5456A8-BB0B-4D38-83C6-D6A01C231BBC}"/>
    <dgm:cxn modelId="{7BC55016-D81D-40E9-9B00-EE21440716C8}" type="presOf" srcId="{1D5456A8-BB0B-4D38-83C6-D6A01C231BBC}" destId="{47B5986B-351D-4501-98B9-466712C658BD}" srcOrd="0" destOrd="0" presId="urn:microsoft.com/office/officeart/2005/8/layout/cycle5"/>
    <dgm:cxn modelId="{F6AC23C7-786F-42F0-932E-2E464E423063}" type="presOf" srcId="{48002E68-1B6A-4247-AD97-96BE3D729520}" destId="{D37AFDAC-6618-48A8-8C29-7DA4C664DE0B}" srcOrd="0" destOrd="0" presId="urn:microsoft.com/office/officeart/2005/8/layout/cycle5"/>
    <dgm:cxn modelId="{53D38A40-EAC9-4D48-9A45-480BF12E2DD2}" srcId="{48002E68-1B6A-4247-AD97-96BE3D729520}" destId="{53DA719B-960B-4C90-96E7-40E1BAE73F33}" srcOrd="3" destOrd="0" parTransId="{34BA4273-6AA1-4F07-AD41-DF01B3ACE69F}" sibTransId="{25EE900C-B1A7-40F6-B674-AAF6EFFEAEF2}"/>
    <dgm:cxn modelId="{D8D07B29-3DA9-4234-953E-3FFA45AA3C99}" type="presOf" srcId="{53DA719B-960B-4C90-96E7-40E1BAE73F33}" destId="{3954371F-E9DB-4F1A-9176-2D24E6F84168}" srcOrd="0" destOrd="0" presId="urn:microsoft.com/office/officeart/2005/8/layout/cycle5"/>
    <dgm:cxn modelId="{C1947B0E-F384-4F59-9FBF-23078126F58A}" type="presOf" srcId="{999A1203-04B6-4AD4-A996-A6A0F54A0CA2}" destId="{8589D085-F986-44DD-B9A1-22ECDB5AC697}" srcOrd="0" destOrd="0" presId="urn:microsoft.com/office/officeart/2005/8/layout/cycle5"/>
    <dgm:cxn modelId="{3CB32778-DA79-4B8C-A290-011FC4DECFB2}" type="presOf" srcId="{9D655761-54A5-4CD9-A552-514A249CA508}" destId="{79F75007-4576-4AD5-9D6F-B2A6C523C4E6}" srcOrd="0" destOrd="0" presId="urn:microsoft.com/office/officeart/2005/8/layout/cycle5"/>
    <dgm:cxn modelId="{90B81F9B-F774-44AA-A987-DEA80F5B9EB4}" type="presOf" srcId="{DBF155C3-EC2C-412F-8B75-04F7182E593F}" destId="{BC78EF6E-B763-466D-AB55-A1CFE5AFA652}" srcOrd="0" destOrd="0" presId="urn:microsoft.com/office/officeart/2005/8/layout/cycle5"/>
    <dgm:cxn modelId="{DEF49E6C-9006-4259-BA29-5AABA1B37799}" type="presOf" srcId="{25EE900C-B1A7-40F6-B674-AAF6EFFEAEF2}" destId="{2823AA38-846F-4E6D-A785-821575226239}" srcOrd="0" destOrd="0" presId="urn:microsoft.com/office/officeart/2005/8/layout/cycle5"/>
    <dgm:cxn modelId="{83898AF6-8A27-4A44-BAA6-C8668FC2D105}" type="presOf" srcId="{8B492DAF-E65A-4D7C-BDA8-8283989D8167}" destId="{362C1899-0810-4136-A329-10F59F79988B}" srcOrd="0" destOrd="0" presId="urn:microsoft.com/office/officeart/2005/8/layout/cycle5"/>
    <dgm:cxn modelId="{86A91027-A39D-42B9-9B12-C4AF7E63F50B}" type="presParOf" srcId="{D37AFDAC-6618-48A8-8C29-7DA4C664DE0B}" destId="{8589D085-F986-44DD-B9A1-22ECDB5AC697}" srcOrd="0" destOrd="0" presId="urn:microsoft.com/office/officeart/2005/8/layout/cycle5"/>
    <dgm:cxn modelId="{A0837EA5-3E61-44EB-B1B0-CBE0D18DEBEA}" type="presParOf" srcId="{D37AFDAC-6618-48A8-8C29-7DA4C664DE0B}" destId="{9B428BF1-33B0-4892-8216-9029C49D82B3}" srcOrd="1" destOrd="0" presId="urn:microsoft.com/office/officeart/2005/8/layout/cycle5"/>
    <dgm:cxn modelId="{8BCFFD2A-3739-496D-AC4D-6DB1FE9FAADD}" type="presParOf" srcId="{D37AFDAC-6618-48A8-8C29-7DA4C664DE0B}" destId="{47B5986B-351D-4501-98B9-466712C658BD}" srcOrd="2" destOrd="0" presId="urn:microsoft.com/office/officeart/2005/8/layout/cycle5"/>
    <dgm:cxn modelId="{0D2085D2-AC4E-4119-AC10-745A462F8326}" type="presParOf" srcId="{D37AFDAC-6618-48A8-8C29-7DA4C664DE0B}" destId="{362C1899-0810-4136-A329-10F59F79988B}" srcOrd="3" destOrd="0" presId="urn:microsoft.com/office/officeart/2005/8/layout/cycle5"/>
    <dgm:cxn modelId="{4E6523B5-FAA6-4217-8167-58EDB7320195}" type="presParOf" srcId="{D37AFDAC-6618-48A8-8C29-7DA4C664DE0B}" destId="{042836E7-5123-47CE-BBD8-C2A83B563E9D}" srcOrd="4" destOrd="0" presId="urn:microsoft.com/office/officeart/2005/8/layout/cycle5"/>
    <dgm:cxn modelId="{F403CEA3-97F0-4F2D-9450-511A21D21F65}" type="presParOf" srcId="{D37AFDAC-6618-48A8-8C29-7DA4C664DE0B}" destId="{0C3A4FF6-2A04-4445-9C40-9AAB9D729FAD}" srcOrd="5" destOrd="0" presId="urn:microsoft.com/office/officeart/2005/8/layout/cycle5"/>
    <dgm:cxn modelId="{93502650-2F41-47FB-8378-9A78C6EC7889}" type="presParOf" srcId="{D37AFDAC-6618-48A8-8C29-7DA4C664DE0B}" destId="{79F75007-4576-4AD5-9D6F-B2A6C523C4E6}" srcOrd="6" destOrd="0" presId="urn:microsoft.com/office/officeart/2005/8/layout/cycle5"/>
    <dgm:cxn modelId="{DE99C480-5B46-45B2-94B8-575EBCD8A845}" type="presParOf" srcId="{D37AFDAC-6618-48A8-8C29-7DA4C664DE0B}" destId="{3F820522-8AD5-4EC0-B735-EDD45DEA0C83}" srcOrd="7" destOrd="0" presId="urn:microsoft.com/office/officeart/2005/8/layout/cycle5"/>
    <dgm:cxn modelId="{BEB9E35F-1B6A-4BAB-8FAC-F7106781DA52}" type="presParOf" srcId="{D37AFDAC-6618-48A8-8C29-7DA4C664DE0B}" destId="{BC78EF6E-B763-466D-AB55-A1CFE5AFA652}" srcOrd="8" destOrd="0" presId="urn:microsoft.com/office/officeart/2005/8/layout/cycle5"/>
    <dgm:cxn modelId="{A8351740-05C5-49B6-ABF7-14B1C240CDC3}" type="presParOf" srcId="{D37AFDAC-6618-48A8-8C29-7DA4C664DE0B}" destId="{3954371F-E9DB-4F1A-9176-2D24E6F84168}" srcOrd="9" destOrd="0" presId="urn:microsoft.com/office/officeart/2005/8/layout/cycle5"/>
    <dgm:cxn modelId="{9DDFBFE3-8810-489F-8F2E-F4659C5E4FE9}" type="presParOf" srcId="{D37AFDAC-6618-48A8-8C29-7DA4C664DE0B}" destId="{6E2430CC-403C-49C1-A153-E5EF32742FDF}" srcOrd="10" destOrd="0" presId="urn:microsoft.com/office/officeart/2005/8/layout/cycle5"/>
    <dgm:cxn modelId="{A0FEC9BF-4946-449F-B089-3BA59D55E929}" type="presParOf" srcId="{D37AFDAC-6618-48A8-8C29-7DA4C664DE0B}" destId="{2823AA38-846F-4E6D-A785-82157522623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9D085-F986-44DD-B9A1-22ECDB5AC697}">
      <dsp:nvSpPr>
        <dsp:cNvPr id="0" name=""/>
        <dsp:cNvSpPr/>
      </dsp:nvSpPr>
      <dsp:spPr>
        <a:xfrm>
          <a:off x="2321718" y="174"/>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rPr>
            <a:t>Movement</a:t>
          </a:r>
          <a:endParaRPr lang="en-US" sz="1600" kern="1200" dirty="0">
            <a:latin typeface="Cambria" pitchFamily="18" charset="0"/>
          </a:endParaRPr>
        </a:p>
      </dsp:txBody>
      <dsp:txXfrm>
        <a:off x="2367808" y="46264"/>
        <a:ext cx="1360382" cy="851985"/>
      </dsp:txXfrm>
    </dsp:sp>
    <dsp:sp modelId="{47B5986B-351D-4501-98B9-466712C658BD}">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62C1899-0810-4136-A329-10F59F79988B}">
      <dsp:nvSpPr>
        <dsp:cNvPr id="0" name=""/>
        <dsp:cNvSpPr/>
      </dsp:nvSpPr>
      <dsp:spPr>
        <a:xfrm>
          <a:off x="3881461"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rPr>
            <a:t>Employment</a:t>
          </a:r>
          <a:endParaRPr lang="en-US" sz="1600" kern="1200" dirty="0">
            <a:latin typeface="Cambria" pitchFamily="18" charset="0"/>
          </a:endParaRPr>
        </a:p>
      </dsp:txBody>
      <dsp:txXfrm>
        <a:off x="3927551" y="1606007"/>
        <a:ext cx="1360382" cy="851985"/>
      </dsp:txXfrm>
    </dsp:sp>
    <dsp:sp modelId="{0C3A4FF6-2A04-4445-9C40-9AAB9D729FAD}">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F75007-4576-4AD5-9D6F-B2A6C523C4E6}">
      <dsp:nvSpPr>
        <dsp:cNvPr id="0" name=""/>
        <dsp:cNvSpPr/>
      </dsp:nvSpPr>
      <dsp:spPr>
        <a:xfrm>
          <a:off x="2321718" y="3119659"/>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rPr>
            <a:t>English(?)</a:t>
          </a:r>
          <a:endParaRPr lang="en-US" sz="1600" kern="1200" dirty="0">
            <a:latin typeface="Cambria" pitchFamily="18" charset="0"/>
          </a:endParaRPr>
        </a:p>
      </dsp:txBody>
      <dsp:txXfrm>
        <a:off x="2367808" y="3165749"/>
        <a:ext cx="1360382" cy="851985"/>
      </dsp:txXfrm>
    </dsp:sp>
    <dsp:sp modelId="{BC78EF6E-B763-466D-AB55-A1CFE5AFA652}">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54371F-E9DB-4F1A-9176-2D24E6F84168}">
      <dsp:nvSpPr>
        <dsp:cNvPr id="0" name=""/>
        <dsp:cNvSpPr/>
      </dsp:nvSpPr>
      <dsp:spPr>
        <a:xfrm>
          <a:off x="761975"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mbria" pitchFamily="18" charset="0"/>
            </a:rPr>
            <a:t>Accumulation of Capital</a:t>
          </a:r>
          <a:r>
            <a:rPr lang="en-US" sz="1600" i="1" kern="1200" dirty="0" smtClean="0">
              <a:latin typeface="Cambria" pitchFamily="18" charset="0"/>
            </a:rPr>
            <a:t>s</a:t>
          </a:r>
          <a:r>
            <a:rPr lang="en-US" sz="1600" i="0" kern="1200" dirty="0" smtClean="0">
              <a:latin typeface="Cambria" pitchFamily="18" charset="0"/>
            </a:rPr>
            <a:t>(?)</a:t>
          </a:r>
          <a:endParaRPr lang="en-US" sz="1600" i="0" kern="1200" dirty="0">
            <a:latin typeface="Cambria" pitchFamily="18" charset="0"/>
          </a:endParaRPr>
        </a:p>
      </dsp:txBody>
      <dsp:txXfrm>
        <a:off x="808065" y="1606007"/>
        <a:ext cx="1360382" cy="851985"/>
      </dsp:txXfrm>
    </dsp:sp>
    <dsp:sp modelId="{2823AA38-846F-4E6D-A785-821575226239}">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9D085-F986-44DD-B9A1-22ECDB5AC697}">
      <dsp:nvSpPr>
        <dsp:cNvPr id="0" name=""/>
        <dsp:cNvSpPr/>
      </dsp:nvSpPr>
      <dsp:spPr>
        <a:xfrm>
          <a:off x="2321718" y="174"/>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Return Migrant</a:t>
          </a:r>
          <a:endParaRPr lang="en-US" sz="1400" kern="1200" dirty="0">
            <a:latin typeface="Cambria" pitchFamily="18" charset="0"/>
          </a:endParaRPr>
        </a:p>
      </dsp:txBody>
      <dsp:txXfrm>
        <a:off x="2367808" y="46264"/>
        <a:ext cx="1360382" cy="851985"/>
      </dsp:txXfrm>
    </dsp:sp>
    <dsp:sp modelId="{47B5986B-351D-4501-98B9-466712C658BD}">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62C1899-0810-4136-A329-10F59F79988B}">
      <dsp:nvSpPr>
        <dsp:cNvPr id="0" name=""/>
        <dsp:cNvSpPr/>
      </dsp:nvSpPr>
      <dsp:spPr>
        <a:xfrm>
          <a:off x="3881461"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English Proficient</a:t>
          </a:r>
          <a:endParaRPr lang="en-US" sz="1400" kern="1200" dirty="0">
            <a:latin typeface="Cambria" pitchFamily="18" charset="0"/>
          </a:endParaRPr>
        </a:p>
      </dsp:txBody>
      <dsp:txXfrm>
        <a:off x="3927551" y="1606007"/>
        <a:ext cx="1360382" cy="851985"/>
      </dsp:txXfrm>
    </dsp:sp>
    <dsp:sp modelId="{0C3A4FF6-2A04-4445-9C40-9AAB9D729FAD}">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F75007-4576-4AD5-9D6F-B2A6C523C4E6}">
      <dsp:nvSpPr>
        <dsp:cNvPr id="0" name=""/>
        <dsp:cNvSpPr/>
      </dsp:nvSpPr>
      <dsp:spPr>
        <a:xfrm>
          <a:off x="2321718" y="3119659"/>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Puerto Rico</a:t>
          </a:r>
          <a:endParaRPr lang="en-US" sz="1400" kern="1200" dirty="0">
            <a:latin typeface="Cambria" pitchFamily="18" charset="0"/>
          </a:endParaRPr>
        </a:p>
      </dsp:txBody>
      <dsp:txXfrm>
        <a:off x="2367808" y="3165749"/>
        <a:ext cx="1360382" cy="851985"/>
      </dsp:txXfrm>
    </dsp:sp>
    <dsp:sp modelId="{BC78EF6E-B763-466D-AB55-A1CFE5AFA652}">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54371F-E9DB-4F1A-9176-2D24E6F84168}">
      <dsp:nvSpPr>
        <dsp:cNvPr id="0" name=""/>
        <dsp:cNvSpPr/>
      </dsp:nvSpPr>
      <dsp:spPr>
        <a:xfrm>
          <a:off x="761975"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First Generation College Student</a:t>
          </a:r>
        </a:p>
        <a:p>
          <a:pPr lvl="0" algn="ctr" defTabSz="622300">
            <a:lnSpc>
              <a:spcPct val="90000"/>
            </a:lnSpc>
            <a:spcBef>
              <a:spcPct val="0"/>
            </a:spcBef>
            <a:spcAft>
              <a:spcPct val="35000"/>
            </a:spcAft>
          </a:pPr>
          <a:r>
            <a:rPr lang="en-US" sz="1400" i="0" kern="1200" dirty="0" smtClean="0">
              <a:latin typeface="Cambria" pitchFamily="18" charset="0"/>
            </a:rPr>
            <a:t>(Engle, 2006</a:t>
          </a:r>
          <a:r>
            <a:rPr lang="en-US" sz="1400" i="0" kern="1200" dirty="0" smtClean="0"/>
            <a:t>)</a:t>
          </a:r>
          <a:endParaRPr lang="en-US" sz="1400" i="0" kern="1200" dirty="0"/>
        </a:p>
      </dsp:txBody>
      <dsp:txXfrm>
        <a:off x="808065" y="1606007"/>
        <a:ext cx="1360382" cy="851985"/>
      </dsp:txXfrm>
    </dsp:sp>
    <dsp:sp modelId="{2823AA38-846F-4E6D-A785-821575226239}">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F531F-6B3F-2249-925D-709D5F809348}" type="datetimeFigureOut">
              <a:rPr lang="en-US" smtClean="0"/>
              <a:t>4/3/2012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0DCD1-EA71-CC49-96A9-4349967C4BAE}" type="slidenum">
              <a:rPr lang="en-US" smtClean="0"/>
              <a:t>‹nr.›</a:t>
            </a:fld>
            <a:endParaRPr lang="en-US"/>
          </a:p>
        </p:txBody>
      </p:sp>
    </p:spTree>
    <p:extLst>
      <p:ext uri="{BB962C8B-B14F-4D97-AF65-F5344CB8AC3E}">
        <p14:creationId xmlns:p14="http://schemas.microsoft.com/office/powerpoint/2010/main" val="390248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may give the impression that Spanish and English evenly and fluently co-exist in all institutional operations, including the classroom.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well known by University community members that, excluding courses of the Department of English and those offered by professors who are unable or choose not to communicate in Spanish, courses are taught predominantly in </a:t>
            </a:r>
            <a:r>
              <a:rPr lang="en-US" i="1" dirty="0" err="1" smtClean="0"/>
              <a:t>Español</a:t>
            </a:r>
            <a:r>
              <a:rPr lang="en-US" dirty="0" smtClean="0"/>
              <a:t>.</a:t>
            </a:r>
            <a:endParaRPr lang="en-US" sz="11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3</a:t>
            </a:fld>
            <a:endParaRPr lang="en-US"/>
          </a:p>
        </p:txBody>
      </p:sp>
    </p:spTree>
    <p:extLst>
      <p:ext uri="{BB962C8B-B14F-4D97-AF65-F5344CB8AC3E}">
        <p14:creationId xmlns:p14="http://schemas.microsoft.com/office/powerpoint/2010/main" val="232408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rise of oral history in the United States dates back to the 1920s and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its interest declined due to doubts of validity (Goodson, 2001), by the 1960s “an interest in recording the memories of people other than elites became paramount among academics” (Yow, 2005, p. 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memories can be part of stories that are too part of a larger life history (Goodson 2001).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purposes of my thesis project, I follow this definition; I believe that it fits properly since many were the stories that marked each narrator’s life history.</a:t>
            </a:r>
          </a:p>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10</a:t>
            </a:fld>
            <a:endParaRPr lang="en-US"/>
          </a:p>
        </p:txBody>
      </p:sp>
    </p:spTree>
    <p:extLst>
      <p:ext uri="{BB962C8B-B14F-4D97-AF65-F5344CB8AC3E}">
        <p14:creationId xmlns:p14="http://schemas.microsoft.com/office/powerpoint/2010/main" val="212547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Many jobs/ educational changes</a:t>
            </a:r>
          </a:p>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11</a:t>
            </a:fld>
            <a:endParaRPr lang="en-US"/>
          </a:p>
        </p:txBody>
      </p:sp>
    </p:spTree>
    <p:extLst>
      <p:ext uri="{BB962C8B-B14F-4D97-AF65-F5344CB8AC3E}">
        <p14:creationId xmlns:p14="http://schemas.microsoft.com/office/powerpoint/2010/main" val="181421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Many jobs/ educational changes</a:t>
            </a:r>
          </a:p>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12</a:t>
            </a:fld>
            <a:endParaRPr lang="en-US"/>
          </a:p>
        </p:txBody>
      </p:sp>
    </p:spTree>
    <p:extLst>
      <p:ext uri="{BB962C8B-B14F-4D97-AF65-F5344CB8AC3E}">
        <p14:creationId xmlns:p14="http://schemas.microsoft.com/office/powerpoint/2010/main" val="181421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15</a:t>
            </a:fld>
            <a:endParaRPr lang="en-US"/>
          </a:p>
        </p:txBody>
      </p:sp>
    </p:spTree>
    <p:extLst>
      <p:ext uri="{BB962C8B-B14F-4D97-AF65-F5344CB8AC3E}">
        <p14:creationId xmlns:p14="http://schemas.microsoft.com/office/powerpoint/2010/main" val="35873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17</a:t>
            </a:fld>
            <a:endParaRPr lang="en-US"/>
          </a:p>
        </p:txBody>
      </p:sp>
    </p:spTree>
    <p:extLst>
      <p:ext uri="{BB962C8B-B14F-4D97-AF65-F5344CB8AC3E}">
        <p14:creationId xmlns:p14="http://schemas.microsoft.com/office/powerpoint/2010/main" val="273077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0DCD1-EA71-CC49-96A9-4349967C4BAE}" type="slidenum">
              <a:rPr lang="en-US" smtClean="0"/>
              <a:t>20</a:t>
            </a:fld>
            <a:endParaRPr lang="en-US"/>
          </a:p>
        </p:txBody>
      </p:sp>
    </p:spTree>
    <p:extLst>
      <p:ext uri="{BB962C8B-B14F-4D97-AF65-F5344CB8AC3E}">
        <p14:creationId xmlns:p14="http://schemas.microsoft.com/office/powerpoint/2010/main" val="219587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307F72-96F6-A548-B788-D31F0FE85C0E}" type="datetimeFigureOut">
              <a:rPr lang="en-US" smtClean="0"/>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200613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07F72-96F6-A548-B788-D31F0FE85C0E}" type="datetimeFigureOut">
              <a:rPr lang="en-US" smtClean="0"/>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183371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07F72-96F6-A548-B788-D31F0FE85C0E}" type="datetimeFigureOut">
              <a:rPr lang="en-US" smtClean="0"/>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32240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307F72-96F6-A548-B788-D31F0FE85C0E}" type="datetimeFigureOut">
              <a:rPr lang="en-US" smtClean="0"/>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7ADE-7CE5-3047-A2FB-1462C149372C}" type="slidenum">
              <a:rPr lang="en-US" smtClean="0"/>
              <a:t>‹nr.›</a:t>
            </a:fld>
            <a:endParaRPr lang="en-US"/>
          </a:p>
        </p:txBody>
      </p:sp>
      <p:cxnSp>
        <p:nvCxnSpPr>
          <p:cNvPr id="9" name="Straight Connector 8"/>
          <p:cNvCxnSpPr/>
          <p:nvPr userDrawn="1"/>
        </p:nvCxnSpPr>
        <p:spPr>
          <a:xfrm>
            <a:off x="457200" y="1417638"/>
            <a:ext cx="82296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57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307F72-96F6-A548-B788-D31F0FE85C0E}" type="datetimeFigureOut">
              <a:rPr lang="en-US" smtClean="0"/>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291863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307F72-96F6-A548-B788-D31F0FE85C0E}" type="datetimeFigureOut">
              <a:rPr lang="en-US" smtClean="0"/>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413230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307F72-96F6-A548-B788-D31F0FE85C0E}" type="datetimeFigureOut">
              <a:rPr lang="en-US" smtClean="0"/>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233178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07F72-96F6-A548-B788-D31F0FE85C0E}" type="datetimeFigureOut">
              <a:rPr lang="en-US" smtClean="0"/>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132864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07F72-96F6-A548-B788-D31F0FE85C0E}" type="datetimeFigureOut">
              <a:rPr lang="en-US" smtClean="0"/>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250461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07F72-96F6-A548-B788-D31F0FE85C0E}" type="datetimeFigureOut">
              <a:rPr lang="en-US" smtClean="0"/>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118440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07F72-96F6-A548-B788-D31F0FE85C0E}" type="datetimeFigureOut">
              <a:rPr lang="en-US" smtClean="0"/>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7ADE-7CE5-3047-A2FB-1462C149372C}" type="slidenum">
              <a:rPr lang="en-US" smtClean="0"/>
              <a:t>‹nr.›</a:t>
            </a:fld>
            <a:endParaRPr lang="en-US"/>
          </a:p>
        </p:txBody>
      </p:sp>
    </p:spTree>
    <p:extLst>
      <p:ext uri="{BB962C8B-B14F-4D97-AF65-F5344CB8AC3E}">
        <p14:creationId xmlns:p14="http://schemas.microsoft.com/office/powerpoint/2010/main" val="171500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07F72-96F6-A548-B788-D31F0FE85C0E}" type="datetimeFigureOut">
              <a:rPr lang="en-US" smtClean="0"/>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D7ADE-7CE5-3047-A2FB-1462C149372C}" type="slidenum">
              <a:rPr lang="en-US" smtClean="0"/>
              <a:t>‹nr.›</a:t>
            </a:fld>
            <a:endParaRPr lang="en-US"/>
          </a:p>
        </p:txBody>
      </p:sp>
      <p:pic>
        <p:nvPicPr>
          <p:cNvPr id="7" name="Picture 6" descr="Ceiba Print Logo Colore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9" y="5435926"/>
            <a:ext cx="3088684" cy="1380473"/>
          </a:xfrm>
          <a:prstGeom prst="rect">
            <a:avLst/>
          </a:prstGeom>
        </p:spPr>
      </p:pic>
      <p:pic>
        <p:nvPicPr>
          <p:cNvPr id="10" name="Picture 9" descr="UPRMlogo.png"/>
          <p:cNvPicPr>
            <a:picLocks noChangeAspect="1"/>
          </p:cNvPicPr>
          <p:nvPr/>
        </p:nvPicPr>
        <p:blipFill rotWithShape="1">
          <a:blip r:embed="rId14">
            <a:extLst>
              <a:ext uri="{28A0092B-C50C-407E-A947-70E740481C1C}">
                <a14:useLocalDpi xmlns:a14="http://schemas.microsoft.com/office/drawing/2010/main" val="0"/>
              </a:ext>
            </a:extLst>
          </a:blip>
          <a:srcRect l="39045" r="41799"/>
          <a:stretch/>
        </p:blipFill>
        <p:spPr>
          <a:xfrm>
            <a:off x="7373086" y="5673399"/>
            <a:ext cx="1313714" cy="1143000"/>
          </a:xfrm>
          <a:prstGeom prst="rect">
            <a:avLst/>
          </a:prstGeom>
        </p:spPr>
      </p:pic>
    </p:spTree>
    <p:extLst>
      <p:ext uri="{BB962C8B-B14F-4D97-AF65-F5344CB8AC3E}">
        <p14:creationId xmlns:p14="http://schemas.microsoft.com/office/powerpoint/2010/main" val="305438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eiba@uprm.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1040129"/>
            <a:ext cx="8168640" cy="2560322"/>
          </a:xfrm>
        </p:spPr>
        <p:txBody>
          <a:bodyPr>
            <a:normAutofit fontScale="90000"/>
          </a:bodyPr>
          <a:lstStyle/>
          <a:p>
            <a:r>
              <a:rPr lang="en-US" b="1" dirty="0" smtClean="0">
                <a:latin typeface="Cambria" pitchFamily="18" charset="0"/>
              </a:rPr>
              <a:t>“I did speak Spanglish for a long time, and that was a bad thing”:</a:t>
            </a:r>
            <a:r>
              <a:rPr lang="en-US" dirty="0" smtClean="0">
                <a:latin typeface="Cambria" pitchFamily="18" charset="0"/>
              </a:rPr>
              <a:t/>
            </a:r>
            <a:br>
              <a:rPr lang="en-US" dirty="0" smtClean="0">
                <a:latin typeface="Cambria" pitchFamily="18" charset="0"/>
              </a:rPr>
            </a:br>
            <a:r>
              <a:rPr lang="en-US" sz="2200" dirty="0" smtClean="0">
                <a:latin typeface="Cambria" pitchFamily="18" charset="0"/>
              </a:rPr>
              <a:t>How the use of Spanish and English shaped the life experiences of a return migrant and his perceptions of academic success in Puerto Rico</a:t>
            </a:r>
            <a:endParaRPr lang="en-US" sz="2200" dirty="0">
              <a:latin typeface="Cambria" pitchFamily="18" charset="0"/>
            </a:endParaRPr>
          </a:p>
        </p:txBody>
      </p:sp>
      <p:sp>
        <p:nvSpPr>
          <p:cNvPr id="3" name="Subtitle 2"/>
          <p:cNvSpPr>
            <a:spLocks noGrp="1"/>
          </p:cNvSpPr>
          <p:nvPr>
            <p:ph type="subTitle" idx="1"/>
          </p:nvPr>
        </p:nvSpPr>
        <p:spPr>
          <a:xfrm>
            <a:off x="1158240" y="3687449"/>
            <a:ext cx="6781800" cy="2453105"/>
          </a:xfrm>
        </p:spPr>
        <p:txBody>
          <a:bodyPr>
            <a:normAutofit fontScale="70000" lnSpcReduction="20000"/>
          </a:bodyPr>
          <a:lstStyle/>
          <a:p>
            <a:r>
              <a:rPr lang="en-US" dirty="0">
                <a:latin typeface="Cambria" pitchFamily="18" charset="0"/>
              </a:rPr>
              <a:t>CALPIU 2012</a:t>
            </a:r>
          </a:p>
          <a:p>
            <a:endParaRPr lang="en-US" dirty="0" smtClean="0">
              <a:latin typeface="Cambria" pitchFamily="18" charset="0"/>
            </a:endParaRPr>
          </a:p>
          <a:p>
            <a:r>
              <a:rPr lang="en-US" dirty="0" smtClean="0">
                <a:latin typeface="Cambria" pitchFamily="18" charset="0"/>
              </a:rPr>
              <a:t>Lisa Ortiz</a:t>
            </a:r>
          </a:p>
          <a:p>
            <a:r>
              <a:rPr lang="en-US" dirty="0" smtClean="0">
                <a:latin typeface="Cambria" pitchFamily="18" charset="0"/>
              </a:rPr>
              <a:t>MAEE Candidate, University of Puerto Rico, </a:t>
            </a:r>
            <a:r>
              <a:rPr lang="en-US" dirty="0" err="1" smtClean="0">
                <a:latin typeface="Cambria" pitchFamily="18" charset="0"/>
              </a:rPr>
              <a:t>Mayagüez</a:t>
            </a:r>
            <a:endParaRPr lang="en-US" dirty="0" smtClean="0">
              <a:latin typeface="Cambria" pitchFamily="18" charset="0"/>
            </a:endParaRPr>
          </a:p>
          <a:p>
            <a:r>
              <a:rPr lang="en-US" dirty="0" smtClean="0">
                <a:latin typeface="Cambria" pitchFamily="18" charset="0"/>
              </a:rPr>
              <a:t>Centro </a:t>
            </a:r>
            <a:r>
              <a:rPr lang="en-US" dirty="0" err="1" smtClean="0">
                <a:latin typeface="Cambria" pitchFamily="18" charset="0"/>
              </a:rPr>
              <a:t>para</a:t>
            </a:r>
            <a:r>
              <a:rPr lang="en-US" dirty="0" smtClean="0">
                <a:latin typeface="Cambria" pitchFamily="18" charset="0"/>
              </a:rPr>
              <a:t> la </a:t>
            </a:r>
            <a:r>
              <a:rPr lang="en-US" dirty="0" err="1" smtClean="0">
                <a:latin typeface="Cambria" pitchFamily="18" charset="0"/>
              </a:rPr>
              <a:t>investigación</a:t>
            </a:r>
            <a:r>
              <a:rPr lang="en-US" dirty="0" smtClean="0">
                <a:latin typeface="Cambria" pitchFamily="18" charset="0"/>
              </a:rPr>
              <a:t> del </a:t>
            </a:r>
            <a:r>
              <a:rPr lang="en-US" dirty="0" err="1" smtClean="0">
                <a:latin typeface="Cambria" pitchFamily="18" charset="0"/>
              </a:rPr>
              <a:t>bilingüismo</a:t>
            </a:r>
            <a:r>
              <a:rPr lang="en-US" dirty="0" smtClean="0">
                <a:latin typeface="Cambria" pitchFamily="18" charset="0"/>
              </a:rPr>
              <a:t> y </a:t>
            </a:r>
            <a:r>
              <a:rPr lang="en-US" dirty="0" err="1" smtClean="0">
                <a:latin typeface="Cambria" pitchFamily="18" charset="0"/>
              </a:rPr>
              <a:t>aprendizaje</a:t>
            </a:r>
            <a:endParaRPr lang="en-US" dirty="0">
              <a:latin typeface="Cambria" pitchFamily="18" charset="0"/>
            </a:endParaRPr>
          </a:p>
        </p:txBody>
      </p:sp>
    </p:spTree>
    <p:extLst>
      <p:ext uri="{BB962C8B-B14F-4D97-AF65-F5344CB8AC3E}">
        <p14:creationId xmlns:p14="http://schemas.microsoft.com/office/powerpoint/2010/main" val="5831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Life Histories</a:t>
            </a:r>
            <a:endParaRPr lang="en-US" dirty="0">
              <a:latin typeface="Cambria" pitchFamily="18" charset="0"/>
            </a:endParaRPr>
          </a:p>
        </p:txBody>
      </p:sp>
      <p:sp>
        <p:nvSpPr>
          <p:cNvPr id="3" name="Content Placeholder 2"/>
          <p:cNvSpPr>
            <a:spLocks noGrp="1"/>
          </p:cNvSpPr>
          <p:nvPr>
            <p:ph idx="1"/>
          </p:nvPr>
        </p:nvSpPr>
        <p:spPr>
          <a:xfrm>
            <a:off x="457200" y="1485900"/>
            <a:ext cx="8229600" cy="4525963"/>
          </a:xfrm>
        </p:spPr>
        <p:txBody>
          <a:bodyPr>
            <a:normAutofit fontScale="92500" lnSpcReduction="20000"/>
          </a:bodyPr>
          <a:lstStyle/>
          <a:p>
            <a:r>
              <a:rPr lang="en-US" sz="2900" dirty="0" smtClean="0">
                <a:latin typeface="Cambria" pitchFamily="18" charset="0"/>
              </a:rPr>
              <a:t>“The </a:t>
            </a:r>
            <a:r>
              <a:rPr lang="en-US" sz="2900" dirty="0">
                <a:latin typeface="Cambria" pitchFamily="18" charset="0"/>
              </a:rPr>
              <a:t>recording of personal testimony delivered in oral form</a:t>
            </a:r>
            <a:r>
              <a:rPr lang="en-US" sz="2900" dirty="0" smtClean="0">
                <a:latin typeface="Cambria" pitchFamily="18" charset="0"/>
              </a:rPr>
              <a:t>”.  Used </a:t>
            </a:r>
            <a:r>
              <a:rPr lang="en-US" sz="2900" dirty="0">
                <a:latin typeface="Cambria" pitchFamily="18" charset="0"/>
              </a:rPr>
              <a:t>interchangeably with oral </a:t>
            </a:r>
            <a:r>
              <a:rPr lang="en-US" sz="2900" dirty="0" smtClean="0">
                <a:latin typeface="Cambria" pitchFamily="18" charset="0"/>
              </a:rPr>
              <a:t>history, self-report</a:t>
            </a:r>
            <a:r>
              <a:rPr lang="en-US" sz="2900" dirty="0">
                <a:latin typeface="Cambria" pitchFamily="18" charset="0"/>
              </a:rPr>
              <a:t>, memoir, testament, etc. (Yow 2005, p. 3</a:t>
            </a:r>
            <a:r>
              <a:rPr lang="en-US" sz="2900" dirty="0" smtClean="0">
                <a:latin typeface="Cambria" pitchFamily="18" charset="0"/>
              </a:rPr>
              <a:t>)</a:t>
            </a:r>
          </a:p>
          <a:p>
            <a:pPr marL="0" indent="0">
              <a:buNone/>
            </a:pPr>
            <a:endParaRPr lang="en-US" sz="2300" dirty="0" smtClean="0">
              <a:latin typeface="Cambria" pitchFamily="18" charset="0"/>
            </a:endParaRPr>
          </a:p>
          <a:p>
            <a:r>
              <a:rPr lang="en-US" sz="2900" dirty="0">
                <a:latin typeface="Cambria" pitchFamily="18" charset="0"/>
              </a:rPr>
              <a:t>O</a:t>
            </a:r>
            <a:r>
              <a:rPr lang="en-US" sz="2900" dirty="0" smtClean="0">
                <a:latin typeface="Cambria" pitchFamily="18" charset="0"/>
              </a:rPr>
              <a:t>ne </a:t>
            </a:r>
            <a:r>
              <a:rPr lang="en-US" sz="2900" dirty="0">
                <a:latin typeface="Cambria" pitchFamily="18" charset="0"/>
              </a:rPr>
              <a:t>of the distinguishing traits of oral history is that “it tells us less about events than about their meaning” </a:t>
            </a:r>
            <a:r>
              <a:rPr lang="en-US" sz="2900" dirty="0" smtClean="0">
                <a:latin typeface="Cambria" pitchFamily="18" charset="0"/>
              </a:rPr>
              <a:t>(</a:t>
            </a:r>
            <a:r>
              <a:rPr lang="en-US" sz="2900" dirty="0" err="1" smtClean="0">
                <a:latin typeface="Cambria" pitchFamily="18" charset="0"/>
              </a:rPr>
              <a:t>Portelli</a:t>
            </a:r>
            <a:r>
              <a:rPr lang="en-US" sz="2900" dirty="0" smtClean="0">
                <a:latin typeface="Cambria" pitchFamily="18" charset="0"/>
              </a:rPr>
              <a:t> 2006, p</a:t>
            </a:r>
            <a:r>
              <a:rPr lang="en-US" sz="2900" dirty="0">
                <a:latin typeface="Cambria" pitchFamily="18" charset="0"/>
              </a:rPr>
              <a:t>. 36</a:t>
            </a:r>
            <a:r>
              <a:rPr lang="en-US" sz="2900" dirty="0" smtClean="0">
                <a:latin typeface="Cambria" pitchFamily="18" charset="0"/>
              </a:rPr>
              <a:t>).</a:t>
            </a:r>
          </a:p>
          <a:p>
            <a:pPr marL="0" indent="0">
              <a:buNone/>
            </a:pPr>
            <a:endParaRPr lang="en-US" sz="2400" dirty="0" smtClean="0">
              <a:latin typeface="Cambria" pitchFamily="18" charset="0"/>
            </a:endParaRPr>
          </a:p>
          <a:p>
            <a:r>
              <a:rPr lang="en-US" sz="2900" dirty="0" smtClean="0">
                <a:latin typeface="Cambria" pitchFamily="18" charset="0"/>
              </a:rPr>
              <a:t>“Life </a:t>
            </a:r>
            <a:r>
              <a:rPr lang="en-US" sz="2900" dirty="0">
                <a:latin typeface="Cambria" pitchFamily="18" charset="0"/>
              </a:rPr>
              <a:t>history grounds these stories of personal experience in their wider social and historical context, and pays attention to social relations of power” </a:t>
            </a:r>
            <a:r>
              <a:rPr lang="en-US" sz="2900" dirty="0" smtClean="0">
                <a:latin typeface="Cambria" pitchFamily="18" charset="0"/>
              </a:rPr>
              <a:t>(</a:t>
            </a:r>
            <a:r>
              <a:rPr lang="en-US" sz="2900" dirty="0" err="1" smtClean="0">
                <a:latin typeface="Cambria" pitchFamily="18" charset="0"/>
              </a:rPr>
              <a:t>Bathmaker</a:t>
            </a:r>
            <a:r>
              <a:rPr lang="en-US" sz="2900" dirty="0" smtClean="0">
                <a:latin typeface="Cambria" pitchFamily="18" charset="0"/>
              </a:rPr>
              <a:t> 2010, p</a:t>
            </a:r>
            <a:r>
              <a:rPr lang="en-US" sz="2900" dirty="0">
                <a:latin typeface="Cambria" pitchFamily="18" charset="0"/>
              </a:rPr>
              <a:t>. 2</a:t>
            </a:r>
            <a:r>
              <a:rPr lang="en-US" sz="2900" dirty="0" smtClean="0">
                <a:latin typeface="Cambria" pitchFamily="18" charset="0"/>
              </a:rPr>
              <a:t>).</a:t>
            </a:r>
            <a:endParaRPr lang="en-US" sz="2900" dirty="0">
              <a:latin typeface="Cambria" pitchFamily="18" charset="0"/>
            </a:endParaRPr>
          </a:p>
        </p:txBody>
      </p:sp>
    </p:spTree>
    <p:extLst>
      <p:ext uri="{BB962C8B-B14F-4D97-AF65-F5344CB8AC3E}">
        <p14:creationId xmlns:p14="http://schemas.microsoft.com/office/powerpoint/2010/main" val="353257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Whose Life?</a:t>
            </a:r>
            <a:endParaRPr lang="en-US" dirty="0">
              <a:latin typeface="Cambria" pitchFamily="18" charset="0"/>
            </a:endParaRPr>
          </a:p>
        </p:txBody>
      </p:sp>
      <p:sp>
        <p:nvSpPr>
          <p:cNvPr id="3" name="Content Placeholder 2"/>
          <p:cNvSpPr>
            <a:spLocks noGrp="1"/>
          </p:cNvSpPr>
          <p:nvPr>
            <p:ph idx="1"/>
          </p:nvPr>
        </p:nvSpPr>
        <p:spPr>
          <a:xfrm>
            <a:off x="457200" y="1600201"/>
            <a:ext cx="8229600" cy="1016000"/>
          </a:xfrm>
        </p:spPr>
        <p:txBody>
          <a:bodyPr>
            <a:normAutofit fontScale="92500" lnSpcReduction="10000"/>
          </a:bodyPr>
          <a:lstStyle/>
          <a:p>
            <a:r>
              <a:rPr lang="en-US" dirty="0" smtClean="0">
                <a:latin typeface="Cambria" pitchFamily="18" charset="0"/>
              </a:rPr>
              <a:t>First Generation </a:t>
            </a:r>
            <a:r>
              <a:rPr lang="en-US" dirty="0">
                <a:latin typeface="Cambria" pitchFamily="18" charset="0"/>
              </a:rPr>
              <a:t>C</a:t>
            </a:r>
            <a:r>
              <a:rPr lang="en-US" dirty="0" smtClean="0">
                <a:latin typeface="Cambria" pitchFamily="18" charset="0"/>
              </a:rPr>
              <a:t>ollege </a:t>
            </a:r>
            <a:r>
              <a:rPr lang="en-US" dirty="0">
                <a:latin typeface="Cambria" pitchFamily="18" charset="0"/>
              </a:rPr>
              <a:t>S</a:t>
            </a:r>
            <a:r>
              <a:rPr lang="en-US" dirty="0" smtClean="0">
                <a:latin typeface="Cambria" pitchFamily="18" charset="0"/>
              </a:rPr>
              <a:t>tudent </a:t>
            </a:r>
          </a:p>
          <a:p>
            <a:r>
              <a:rPr lang="en-US" dirty="0" smtClean="0">
                <a:latin typeface="Cambria" pitchFamily="18" charset="0"/>
              </a:rPr>
              <a:t>Return Migrant</a:t>
            </a:r>
          </a:p>
        </p:txBody>
      </p:sp>
      <p:graphicFrame>
        <p:nvGraphicFramePr>
          <p:cNvPr id="4" name="Diagram 3"/>
          <p:cNvGraphicFramePr/>
          <p:nvPr>
            <p:extLst>
              <p:ext uri="{D42A27DB-BD31-4B8C-83A1-F6EECF244321}">
                <p14:modId xmlns:p14="http://schemas.microsoft.com/office/powerpoint/2010/main" val="374300895"/>
              </p:ext>
            </p:extLst>
          </p:nvPr>
        </p:nvGraphicFramePr>
        <p:xfrm>
          <a:off x="1524000" y="2616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520700" y="3276599"/>
            <a:ext cx="1765300" cy="1638301"/>
            <a:chOff x="520700" y="3276599"/>
            <a:chExt cx="1765300" cy="1638301"/>
          </a:xfrm>
        </p:grpSpPr>
        <p:sp>
          <p:nvSpPr>
            <p:cNvPr id="7" name="TextBox 6"/>
            <p:cNvSpPr txBox="1"/>
            <p:nvPr/>
          </p:nvSpPr>
          <p:spPr>
            <a:xfrm>
              <a:off x="520700" y="3276599"/>
              <a:ext cx="1384300" cy="646331"/>
            </a:xfrm>
            <a:prstGeom prst="rect">
              <a:avLst/>
            </a:prstGeom>
            <a:solidFill>
              <a:srgbClr val="009900"/>
            </a:solidFill>
          </p:spPr>
          <p:txBody>
            <a:bodyPr wrap="square" rtlCol="0">
              <a:spAutoFit/>
            </a:bodyPr>
            <a:lstStyle/>
            <a:p>
              <a:pPr algn="ctr"/>
              <a:r>
                <a:rPr lang="en-US" dirty="0" smtClean="0">
                  <a:latin typeface="Cambria" pitchFamily="18" charset="0"/>
                </a:rPr>
                <a:t>Indicator of Social Class</a:t>
              </a:r>
              <a:endParaRPr lang="en-US" dirty="0">
                <a:latin typeface="Cambria" pitchFamily="18" charset="0"/>
              </a:endParaRPr>
            </a:p>
          </p:txBody>
        </p:sp>
        <p:sp>
          <p:nvSpPr>
            <p:cNvPr id="26" name="Bent-Up Arrow 25"/>
            <p:cNvSpPr/>
            <p:nvPr/>
          </p:nvSpPr>
          <p:spPr>
            <a:xfrm rot="5400000">
              <a:off x="1195947" y="3824847"/>
              <a:ext cx="991970" cy="1188136"/>
            </a:xfrm>
            <a:prstGeom prst="bentUpArrow">
              <a:avLst>
                <a:gd name="adj1" fmla="val 12197"/>
                <a:gd name="adj2" fmla="val 25000"/>
                <a:gd name="adj3" fmla="val 1859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49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Sunny</a:t>
            </a:r>
            <a:endParaRPr lang="en-US"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US" sz="2600" dirty="0" smtClean="0">
                <a:latin typeface="Cambria" pitchFamily="18" charset="0"/>
              </a:rPr>
              <a:t>Early 30s</a:t>
            </a:r>
          </a:p>
          <a:p>
            <a:r>
              <a:rPr lang="en-US" sz="2600" dirty="0" smtClean="0">
                <a:latin typeface="Cambria" pitchFamily="18" charset="0"/>
              </a:rPr>
              <a:t>The </a:t>
            </a:r>
            <a:r>
              <a:rPr lang="en-US" sz="2600" dirty="0">
                <a:latin typeface="Cambria" pitchFamily="18" charset="0"/>
              </a:rPr>
              <a:t>perennial </a:t>
            </a:r>
            <a:r>
              <a:rPr lang="en-US" sz="2600" dirty="0" smtClean="0">
                <a:latin typeface="Cambria" pitchFamily="18" charset="0"/>
              </a:rPr>
              <a:t>student</a:t>
            </a:r>
          </a:p>
          <a:p>
            <a:r>
              <a:rPr lang="en-US" sz="2600" dirty="0" smtClean="0">
                <a:latin typeface="Cambria" pitchFamily="18" charset="0"/>
              </a:rPr>
              <a:t>Loves </a:t>
            </a:r>
            <a:r>
              <a:rPr lang="en-US" sz="2600" dirty="0">
                <a:latin typeface="Cambria" pitchFamily="18" charset="0"/>
              </a:rPr>
              <a:t>making friends although he </a:t>
            </a:r>
            <a:r>
              <a:rPr lang="en-US" sz="2600" dirty="0" smtClean="0">
                <a:latin typeface="Cambria" pitchFamily="18" charset="0"/>
              </a:rPr>
              <a:t>doesn’t “know </a:t>
            </a:r>
            <a:r>
              <a:rPr lang="en-US" sz="2600" dirty="0">
                <a:latin typeface="Cambria" pitchFamily="18" charset="0"/>
              </a:rPr>
              <a:t>how to really keep the contact </a:t>
            </a:r>
            <a:r>
              <a:rPr lang="en-US" sz="2600" dirty="0" smtClean="0">
                <a:latin typeface="Cambria" pitchFamily="18" charset="0"/>
              </a:rPr>
              <a:t>today”</a:t>
            </a:r>
          </a:p>
          <a:p>
            <a:r>
              <a:rPr lang="en-US" sz="2600" dirty="0" smtClean="0">
                <a:latin typeface="Cambria" pitchFamily="18" charset="0"/>
              </a:rPr>
              <a:t>Likes </a:t>
            </a:r>
            <a:r>
              <a:rPr lang="en-US" sz="2600" dirty="0">
                <a:latin typeface="Cambria" pitchFamily="18" charset="0"/>
              </a:rPr>
              <a:t>being </a:t>
            </a:r>
            <a:r>
              <a:rPr lang="en-US" sz="2600" dirty="0" smtClean="0">
                <a:latin typeface="Cambria" pitchFamily="18" charset="0"/>
              </a:rPr>
              <a:t>alone</a:t>
            </a:r>
          </a:p>
          <a:p>
            <a:r>
              <a:rPr lang="en-US" sz="2600" dirty="0">
                <a:latin typeface="Cambria" pitchFamily="18" charset="0"/>
              </a:rPr>
              <a:t>Son of returners</a:t>
            </a:r>
          </a:p>
          <a:p>
            <a:r>
              <a:rPr lang="en-US" sz="2600" dirty="0">
                <a:latin typeface="Cambria" pitchFamily="18" charset="0"/>
              </a:rPr>
              <a:t>Studied in K-12 public schools in Chicago and Puerto Rico</a:t>
            </a:r>
          </a:p>
          <a:p>
            <a:r>
              <a:rPr lang="en-US" sz="2600" dirty="0">
                <a:latin typeface="Cambria" pitchFamily="18" charset="0"/>
              </a:rPr>
              <a:t>Studied in private and public universities in Puerto Rico</a:t>
            </a:r>
          </a:p>
          <a:p>
            <a:endParaRPr lang="en-US" sz="3200" dirty="0" smtClean="0">
              <a:latin typeface="Cambria" pitchFamily="18" charset="0"/>
            </a:endParaRPr>
          </a:p>
        </p:txBody>
      </p:sp>
    </p:spTree>
    <p:extLst>
      <p:ext uri="{BB962C8B-B14F-4D97-AF65-F5344CB8AC3E}">
        <p14:creationId xmlns:p14="http://schemas.microsoft.com/office/powerpoint/2010/main" val="311192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Sunny</a:t>
            </a:r>
            <a:endParaRPr lang="en-US" dirty="0">
              <a:latin typeface="Cambria"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300" y="2865430"/>
            <a:ext cx="3886200" cy="28638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44500" y="1823973"/>
            <a:ext cx="3837940" cy="2948952"/>
            <a:chOff x="444500" y="1823973"/>
            <a:chExt cx="3837940" cy="294895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3973"/>
              <a:ext cx="3825240" cy="2286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500" y="4126594"/>
              <a:ext cx="3837940" cy="646331"/>
            </a:xfrm>
            <a:prstGeom prst="rect">
              <a:avLst/>
            </a:prstGeom>
            <a:ln>
              <a:solidFill>
                <a:schemeClr val="tx1"/>
              </a:solidFill>
            </a:ln>
          </p:spPr>
          <p:txBody>
            <a:bodyPr wrap="square">
              <a:spAutoFit/>
            </a:bodyPr>
            <a:lstStyle/>
            <a:p>
              <a:pPr marL="0" lvl="1" algn="ctr"/>
              <a:r>
                <a:rPr lang="en-US" dirty="0">
                  <a:latin typeface="Cambria" pitchFamily="18" charset="0"/>
                </a:rPr>
                <a:t>Born in Chicago, </a:t>
              </a:r>
              <a:r>
                <a:rPr lang="en-US" dirty="0" smtClean="0">
                  <a:latin typeface="Cambria" pitchFamily="18" charset="0"/>
                </a:rPr>
                <a:t>Illinois</a:t>
              </a:r>
              <a:r>
                <a:rPr lang="en-US" dirty="0">
                  <a:latin typeface="Cambria" pitchFamily="18" charset="0"/>
                </a:rPr>
                <a:t> </a:t>
              </a:r>
              <a:r>
                <a:rPr lang="en-US" dirty="0" smtClean="0">
                  <a:latin typeface="Cambria" pitchFamily="18" charset="0"/>
                </a:rPr>
                <a:t>in 1977 and lived in the suburbs.</a:t>
              </a:r>
              <a:endParaRPr lang="en-US" dirty="0">
                <a:latin typeface="Cambria" pitchFamily="18" charset="0"/>
              </a:endParaRPr>
            </a:p>
          </p:txBody>
        </p:sp>
      </p:grpSp>
      <p:sp>
        <p:nvSpPr>
          <p:cNvPr id="4" name="Rectangle 3"/>
          <p:cNvSpPr/>
          <p:nvPr/>
        </p:nvSpPr>
        <p:spPr>
          <a:xfrm>
            <a:off x="4800600" y="2198333"/>
            <a:ext cx="3886200" cy="646331"/>
          </a:xfrm>
          <a:prstGeom prst="rect">
            <a:avLst/>
          </a:prstGeom>
          <a:ln>
            <a:solidFill>
              <a:schemeClr val="tx1"/>
            </a:solidFill>
          </a:ln>
        </p:spPr>
        <p:txBody>
          <a:bodyPr wrap="square">
            <a:spAutoFit/>
          </a:bodyPr>
          <a:lstStyle/>
          <a:p>
            <a:pPr marL="0" lvl="1" algn="ctr"/>
            <a:r>
              <a:rPr lang="en-US" dirty="0" smtClean="0">
                <a:latin typeface="Cambria" pitchFamily="18" charset="0"/>
              </a:rPr>
              <a:t>Moved </a:t>
            </a:r>
            <a:r>
              <a:rPr lang="en-US" dirty="0">
                <a:latin typeface="Cambria" pitchFamily="18" charset="0"/>
              </a:rPr>
              <a:t>to </a:t>
            </a:r>
            <a:r>
              <a:rPr lang="en-US" dirty="0" smtClean="0">
                <a:latin typeface="Cambria" pitchFamily="18" charset="0"/>
              </a:rPr>
              <a:t>rural area in </a:t>
            </a:r>
            <a:r>
              <a:rPr lang="en-US" dirty="0" err="1" smtClean="0">
                <a:latin typeface="Cambria" pitchFamily="18" charset="0"/>
              </a:rPr>
              <a:t>Camuy</a:t>
            </a:r>
            <a:r>
              <a:rPr lang="en-US" dirty="0">
                <a:latin typeface="Cambria" pitchFamily="18" charset="0"/>
              </a:rPr>
              <a:t>, Puerto </a:t>
            </a:r>
            <a:r>
              <a:rPr lang="en-US" dirty="0" smtClean="0">
                <a:latin typeface="Cambria" pitchFamily="18" charset="0"/>
              </a:rPr>
              <a:t>Rico</a:t>
            </a:r>
            <a:r>
              <a:rPr lang="en-US" dirty="0">
                <a:latin typeface="Cambria" pitchFamily="18" charset="0"/>
              </a:rPr>
              <a:t> </a:t>
            </a:r>
            <a:r>
              <a:rPr lang="en-US" dirty="0" smtClean="0">
                <a:latin typeface="Cambria" pitchFamily="18" charset="0"/>
              </a:rPr>
              <a:t>in 1991 at the age of 13.</a:t>
            </a:r>
            <a:endParaRPr lang="en-US" dirty="0">
              <a:latin typeface="Cambria" pitchFamily="18" charset="0"/>
            </a:endParaRPr>
          </a:p>
        </p:txBody>
      </p:sp>
    </p:spTree>
    <p:extLst>
      <p:ext uri="{BB962C8B-B14F-4D97-AF65-F5344CB8AC3E}">
        <p14:creationId xmlns:p14="http://schemas.microsoft.com/office/powerpoint/2010/main" val="366456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Identity	</a:t>
            </a:r>
            <a:endParaRPr lang="en-US" dirty="0">
              <a:latin typeface="Cambria" pitchFamily="18" charset="0"/>
            </a:endParaRPr>
          </a:p>
        </p:txBody>
      </p:sp>
      <p:sp>
        <p:nvSpPr>
          <p:cNvPr id="4" name="Content Placeholder 3"/>
          <p:cNvSpPr>
            <a:spLocks noGrp="1"/>
          </p:cNvSpPr>
          <p:nvPr>
            <p:ph idx="1"/>
          </p:nvPr>
        </p:nvSpPr>
        <p:spPr>
          <a:xfrm>
            <a:off x="457200" y="1542144"/>
            <a:ext cx="8229600" cy="4525963"/>
          </a:xfrm>
        </p:spPr>
        <p:txBody>
          <a:bodyPr>
            <a:noAutofit/>
          </a:bodyPr>
          <a:lstStyle/>
          <a:p>
            <a:r>
              <a:rPr lang="en-US" sz="2000" dirty="0" smtClean="0">
                <a:latin typeface="Cambria" pitchFamily="18" charset="0"/>
              </a:rPr>
              <a:t>Name change from Spanish to English at home and in school</a:t>
            </a:r>
          </a:p>
          <a:p>
            <a:endParaRPr lang="en-US" sz="1000" dirty="0" smtClean="0">
              <a:latin typeface="Cambria" pitchFamily="18" charset="0"/>
            </a:endParaRPr>
          </a:p>
          <a:p>
            <a:r>
              <a:rPr lang="en-US" sz="2000" dirty="0" smtClean="0">
                <a:latin typeface="Cambria" pitchFamily="18" charset="0"/>
              </a:rPr>
              <a:t>Being Puerto Rican</a:t>
            </a:r>
          </a:p>
          <a:p>
            <a:pPr lvl="1"/>
            <a:r>
              <a:rPr lang="en-US" sz="2000" dirty="0" smtClean="0">
                <a:latin typeface="Cambria" pitchFamily="18" charset="0"/>
              </a:rPr>
              <a:t>“Being </a:t>
            </a:r>
            <a:r>
              <a:rPr lang="en-US" sz="2000" dirty="0">
                <a:latin typeface="Cambria" pitchFamily="18" charset="0"/>
              </a:rPr>
              <a:t>an English speaker pulled me more into being an American and less being Puerto Rican when I was over </a:t>
            </a:r>
            <a:r>
              <a:rPr lang="en-US" sz="2000" dirty="0" smtClean="0">
                <a:latin typeface="Cambria" pitchFamily="18" charset="0"/>
              </a:rPr>
              <a:t>there </a:t>
            </a:r>
            <a:r>
              <a:rPr lang="en-US" sz="2000" dirty="0">
                <a:latin typeface="Cambria" pitchFamily="18" charset="0"/>
              </a:rPr>
              <a:t>(Chicago). The way I saw it was that being Puerto Rican was for older </a:t>
            </a:r>
            <a:r>
              <a:rPr lang="en-US" sz="2000" dirty="0" smtClean="0">
                <a:latin typeface="Cambria" pitchFamily="18" charset="0"/>
              </a:rPr>
              <a:t>people</a:t>
            </a:r>
            <a:r>
              <a:rPr lang="en-US" sz="2000" dirty="0">
                <a:latin typeface="Cambria" pitchFamily="18" charset="0"/>
              </a:rPr>
              <a:t>. </a:t>
            </a:r>
            <a:r>
              <a:rPr lang="en-US" sz="2000" dirty="0" smtClean="0">
                <a:latin typeface="Cambria" pitchFamily="18" charset="0"/>
              </a:rPr>
              <a:t>When I moved to the island, I didn’t see it that way anymore”</a:t>
            </a:r>
          </a:p>
          <a:p>
            <a:pPr lvl="1"/>
            <a:endParaRPr lang="en-US" sz="1000" dirty="0" smtClean="0">
              <a:latin typeface="Cambria" pitchFamily="18" charset="0"/>
            </a:endParaRPr>
          </a:p>
          <a:p>
            <a:pPr lvl="1"/>
            <a:r>
              <a:rPr lang="en-US" sz="2000" dirty="0" smtClean="0">
                <a:latin typeface="Cambria" pitchFamily="18" charset="0"/>
              </a:rPr>
              <a:t>“I think I consider myself Puerto Rican. Yeah, I think because in Chicago I was very discriminated for being Hispanic”</a:t>
            </a:r>
          </a:p>
          <a:p>
            <a:pPr lvl="1"/>
            <a:endParaRPr lang="en-US" sz="1000" dirty="0">
              <a:latin typeface="Cambria" pitchFamily="18" charset="0"/>
            </a:endParaRPr>
          </a:p>
          <a:p>
            <a:r>
              <a:rPr lang="en-US" sz="2000" dirty="0" smtClean="0">
                <a:latin typeface="Cambria" pitchFamily="18" charset="0"/>
              </a:rPr>
              <a:t>Pride in his </a:t>
            </a:r>
            <a:r>
              <a:rPr lang="en-US" sz="2000" i="1" dirty="0" smtClean="0">
                <a:latin typeface="Cambria" pitchFamily="18" charset="0"/>
              </a:rPr>
              <a:t>patria</a:t>
            </a:r>
            <a:r>
              <a:rPr lang="en-US" sz="2000" dirty="0" smtClean="0">
                <a:latin typeface="Cambria" pitchFamily="18" charset="0"/>
              </a:rPr>
              <a:t> (homeland)</a:t>
            </a:r>
          </a:p>
        </p:txBody>
      </p:sp>
    </p:spTree>
    <p:extLst>
      <p:ext uri="{BB962C8B-B14F-4D97-AF65-F5344CB8AC3E}">
        <p14:creationId xmlns:p14="http://schemas.microsoft.com/office/powerpoint/2010/main" val="263191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Language Learning</a:t>
            </a:r>
            <a:endParaRPr lang="en-US" dirty="0">
              <a:latin typeface="Cambria" pitchFamily="18" charset="0"/>
            </a:endParaRPr>
          </a:p>
        </p:txBody>
      </p:sp>
      <p:sp>
        <p:nvSpPr>
          <p:cNvPr id="3" name="Content Placeholder 2"/>
          <p:cNvSpPr>
            <a:spLocks noGrp="1"/>
          </p:cNvSpPr>
          <p:nvPr>
            <p:ph idx="1"/>
          </p:nvPr>
        </p:nvSpPr>
        <p:spPr/>
        <p:txBody>
          <a:bodyPr>
            <a:normAutofit/>
          </a:bodyPr>
          <a:lstStyle/>
          <a:p>
            <a:r>
              <a:rPr lang="en-US" sz="2800" dirty="0" smtClean="0">
                <a:latin typeface="Cambria" pitchFamily="18" charset="0"/>
              </a:rPr>
              <a:t>Learned English in school where Spanish could not be spoken.</a:t>
            </a:r>
          </a:p>
          <a:p>
            <a:pPr marL="0" indent="0">
              <a:buNone/>
            </a:pPr>
            <a:endParaRPr lang="en-US" sz="1100" dirty="0" smtClean="0">
              <a:latin typeface="Cambria" pitchFamily="18" charset="0"/>
            </a:endParaRPr>
          </a:p>
          <a:p>
            <a:r>
              <a:rPr lang="en-US" sz="2800" dirty="0" smtClean="0">
                <a:latin typeface="Cambria" pitchFamily="18" charset="0"/>
              </a:rPr>
              <a:t>Could understand Spanish but </a:t>
            </a:r>
            <a:r>
              <a:rPr lang="en-US" sz="2800" dirty="0">
                <a:latin typeface="Cambria" pitchFamily="18" charset="0"/>
              </a:rPr>
              <a:t>probably not speak </a:t>
            </a:r>
            <a:r>
              <a:rPr lang="en-US" sz="2800" dirty="0" smtClean="0">
                <a:latin typeface="Cambria" pitchFamily="18" charset="0"/>
              </a:rPr>
              <a:t>it or read it very well. </a:t>
            </a:r>
          </a:p>
          <a:p>
            <a:endParaRPr lang="en-US" sz="1100" dirty="0" smtClean="0">
              <a:latin typeface="Cambria" pitchFamily="18" charset="0"/>
            </a:endParaRPr>
          </a:p>
          <a:p>
            <a:r>
              <a:rPr lang="en-US" sz="2800" dirty="0" smtClean="0">
                <a:latin typeface="Cambria" pitchFamily="18" charset="0"/>
              </a:rPr>
              <a:t>Considers having been raised bilingual because grandmother (caregiver) did not know English.</a:t>
            </a:r>
            <a:endParaRPr lang="en-US" sz="2800" dirty="0">
              <a:latin typeface="Cambria" pitchFamily="18" charset="0"/>
            </a:endParaRPr>
          </a:p>
        </p:txBody>
      </p:sp>
    </p:spTree>
    <p:extLst>
      <p:ext uri="{BB962C8B-B14F-4D97-AF65-F5344CB8AC3E}">
        <p14:creationId xmlns:p14="http://schemas.microsoft.com/office/powerpoint/2010/main" val="469530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Language in Higher Ed Process</a:t>
            </a:r>
            <a:endParaRPr lang="en-US" dirty="0">
              <a:latin typeface="Cambria" pitchFamily="18" charset="0"/>
            </a:endParaRPr>
          </a:p>
        </p:txBody>
      </p:sp>
      <p:sp>
        <p:nvSpPr>
          <p:cNvPr id="3" name="Content Placeholder 2"/>
          <p:cNvSpPr>
            <a:spLocks noGrp="1"/>
          </p:cNvSpPr>
          <p:nvPr>
            <p:ph idx="1"/>
          </p:nvPr>
        </p:nvSpPr>
        <p:spPr/>
        <p:txBody>
          <a:bodyPr/>
          <a:lstStyle/>
          <a:p>
            <a:r>
              <a:rPr lang="en-US" dirty="0" smtClean="0">
                <a:latin typeface="Cambria" pitchFamily="18" charset="0"/>
              </a:rPr>
              <a:t>Scores on the College Entrance Examination Board were low due to language, preventing Sunny to be admitted to the UPRM</a:t>
            </a:r>
          </a:p>
          <a:p>
            <a:pPr marL="0" indent="0">
              <a:buNone/>
            </a:pPr>
            <a:endParaRPr lang="en-US" dirty="0" smtClean="0">
              <a:latin typeface="Cambria" pitchFamily="18" charset="0"/>
            </a:endParaRPr>
          </a:p>
          <a:p>
            <a:pPr lvl="1"/>
            <a:r>
              <a:rPr lang="en-US" dirty="0" smtClean="0">
                <a:latin typeface="Cambria" pitchFamily="18" charset="0"/>
              </a:rPr>
              <a:t>(Scores) “in Spanish were so low </a:t>
            </a:r>
            <a:r>
              <a:rPr lang="en-US" dirty="0">
                <a:latin typeface="Cambria" pitchFamily="18" charset="0"/>
              </a:rPr>
              <a:t>that </a:t>
            </a:r>
            <a:r>
              <a:rPr lang="en-US" dirty="0" smtClean="0">
                <a:latin typeface="Cambria" pitchFamily="18" charset="0"/>
              </a:rPr>
              <a:t>even </a:t>
            </a:r>
            <a:r>
              <a:rPr lang="en-US" dirty="0">
                <a:latin typeface="Cambria" pitchFamily="18" charset="0"/>
              </a:rPr>
              <a:t>though I did improve a lot in High School with </a:t>
            </a:r>
            <a:r>
              <a:rPr lang="en-US" dirty="0" smtClean="0">
                <a:latin typeface="Cambria" pitchFamily="18" charset="0"/>
              </a:rPr>
              <a:t>my Spanish; it wasn’t </a:t>
            </a:r>
            <a:r>
              <a:rPr lang="en-US" dirty="0">
                <a:latin typeface="Cambria" pitchFamily="18" charset="0"/>
              </a:rPr>
              <a:t>good enough for </a:t>
            </a:r>
            <a:r>
              <a:rPr lang="en-US" dirty="0" smtClean="0">
                <a:latin typeface="Cambria" pitchFamily="18" charset="0"/>
              </a:rPr>
              <a:t>University”.</a:t>
            </a:r>
          </a:p>
          <a:p>
            <a:pPr lvl="1"/>
            <a:endParaRPr lang="en-US" dirty="0" smtClean="0">
              <a:latin typeface="Cambria" pitchFamily="18" charset="0"/>
            </a:endParaRPr>
          </a:p>
          <a:p>
            <a:endParaRPr lang="en-US" dirty="0" smtClean="0">
              <a:latin typeface="Cambria" pitchFamily="18" charset="0"/>
            </a:endParaRPr>
          </a:p>
        </p:txBody>
      </p:sp>
    </p:spTree>
    <p:extLst>
      <p:ext uri="{BB962C8B-B14F-4D97-AF65-F5344CB8AC3E}">
        <p14:creationId xmlns:p14="http://schemas.microsoft.com/office/powerpoint/2010/main" val="1136257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Cambria" pitchFamily="18" charset="0"/>
              </a:rPr>
              <a:t>Upon starting college</a:t>
            </a:r>
          </a:p>
          <a:p>
            <a:pPr lvl="1"/>
            <a:r>
              <a:rPr lang="en-US" sz="2000" dirty="0" smtClean="0">
                <a:latin typeface="Cambria" pitchFamily="18" charset="0"/>
              </a:rPr>
              <a:t>“My </a:t>
            </a:r>
            <a:r>
              <a:rPr lang="en-US" sz="2000" dirty="0">
                <a:latin typeface="Cambria" pitchFamily="18" charset="0"/>
              </a:rPr>
              <a:t>Spanish was very poor </a:t>
            </a:r>
            <a:r>
              <a:rPr lang="en-US" sz="2000" dirty="0" smtClean="0">
                <a:latin typeface="Cambria" pitchFamily="18" charset="0"/>
              </a:rPr>
              <a:t>still, </a:t>
            </a:r>
            <a:r>
              <a:rPr lang="en-US" sz="2000" dirty="0">
                <a:latin typeface="Cambria" pitchFamily="18" charset="0"/>
              </a:rPr>
              <a:t>even though I was able to write and read. </a:t>
            </a:r>
            <a:r>
              <a:rPr lang="en-US" sz="2000" dirty="0">
                <a:solidFill>
                  <a:srgbClr val="009900"/>
                </a:solidFill>
                <a:latin typeface="Cambria" pitchFamily="18" charset="0"/>
              </a:rPr>
              <a:t>I was a functional illiterate. </a:t>
            </a:r>
            <a:r>
              <a:rPr lang="en-US" sz="2000" dirty="0" smtClean="0">
                <a:latin typeface="Cambria" pitchFamily="18" charset="0"/>
              </a:rPr>
              <a:t>I </a:t>
            </a:r>
            <a:r>
              <a:rPr lang="en-US" sz="2000" dirty="0">
                <a:latin typeface="Cambria" pitchFamily="18" charset="0"/>
              </a:rPr>
              <a:t>could </a:t>
            </a:r>
            <a:r>
              <a:rPr lang="en-US" sz="2000" dirty="0" smtClean="0">
                <a:latin typeface="Cambria" pitchFamily="18" charset="0"/>
              </a:rPr>
              <a:t>read but </a:t>
            </a:r>
            <a:r>
              <a:rPr lang="en-US" sz="2000" dirty="0">
                <a:latin typeface="Cambria" pitchFamily="18" charset="0"/>
              </a:rPr>
              <a:t>I didn’t understand half the things I was reading. My </a:t>
            </a:r>
            <a:r>
              <a:rPr lang="en-US" sz="2000" dirty="0" smtClean="0">
                <a:latin typeface="Cambria" pitchFamily="18" charset="0"/>
              </a:rPr>
              <a:t>English, </a:t>
            </a:r>
            <a:r>
              <a:rPr lang="en-US" sz="2000" dirty="0">
                <a:latin typeface="Cambria" pitchFamily="18" charset="0"/>
              </a:rPr>
              <a:t>well, it kind of stayed in this eighth grade </a:t>
            </a:r>
            <a:r>
              <a:rPr lang="en-US" sz="2000" dirty="0" smtClean="0">
                <a:latin typeface="Cambria" pitchFamily="18" charset="0"/>
              </a:rPr>
              <a:t>bubble”</a:t>
            </a:r>
          </a:p>
          <a:p>
            <a:pPr lvl="1"/>
            <a:endParaRPr lang="en-US" sz="1200" dirty="0" smtClean="0">
              <a:latin typeface="Cambria" pitchFamily="18" charset="0"/>
            </a:endParaRPr>
          </a:p>
          <a:p>
            <a:pPr lvl="1"/>
            <a:r>
              <a:rPr lang="en-US" sz="2000" dirty="0" smtClean="0">
                <a:latin typeface="Cambria" pitchFamily="18" charset="0"/>
              </a:rPr>
              <a:t>“It </a:t>
            </a:r>
            <a:r>
              <a:rPr lang="en-US" sz="2000" dirty="0">
                <a:latin typeface="Cambria" pitchFamily="18" charset="0"/>
              </a:rPr>
              <a:t>was like to be proficient in English </a:t>
            </a:r>
            <a:r>
              <a:rPr lang="en-US" sz="2000" dirty="0" smtClean="0">
                <a:latin typeface="Cambria" pitchFamily="18" charset="0"/>
              </a:rPr>
              <a:t>was </a:t>
            </a:r>
            <a:r>
              <a:rPr lang="en-US" sz="2000" dirty="0">
                <a:latin typeface="Cambria" pitchFamily="18" charset="0"/>
              </a:rPr>
              <a:t>to be deficient in Spanish. I really didn’t have a balance </a:t>
            </a:r>
            <a:r>
              <a:rPr lang="en-US" sz="2000" dirty="0" smtClean="0">
                <a:latin typeface="Cambria" pitchFamily="18" charset="0"/>
              </a:rPr>
              <a:t>yet so I still </a:t>
            </a:r>
            <a:r>
              <a:rPr lang="en-US" sz="2000" dirty="0">
                <a:latin typeface="Cambria" pitchFamily="18" charset="0"/>
              </a:rPr>
              <a:t>was very deficient in Spanish in my first </a:t>
            </a:r>
            <a:r>
              <a:rPr lang="en-US" sz="2000" dirty="0" smtClean="0">
                <a:latin typeface="Cambria" pitchFamily="18" charset="0"/>
              </a:rPr>
              <a:t>years, very deficient”</a:t>
            </a:r>
          </a:p>
          <a:p>
            <a:pPr lvl="1"/>
            <a:endParaRPr lang="en-US" sz="1200" dirty="0" smtClean="0">
              <a:latin typeface="Cambria" pitchFamily="18" charset="0"/>
            </a:endParaRPr>
          </a:p>
          <a:p>
            <a:pPr lvl="1"/>
            <a:r>
              <a:rPr lang="en-US" sz="2000" dirty="0" smtClean="0">
                <a:latin typeface="Cambria" pitchFamily="18" charset="0"/>
              </a:rPr>
              <a:t>“It </a:t>
            </a:r>
            <a:r>
              <a:rPr lang="en-US" sz="2000" dirty="0">
                <a:latin typeface="Cambria" pitchFamily="18" charset="0"/>
              </a:rPr>
              <a:t>was a bad thing to code-switch because then people would ask what you said because not everybody knows English. When I would code-switch or speak in English they would ask </a:t>
            </a:r>
            <a:r>
              <a:rPr lang="en-US" sz="2000" dirty="0" smtClean="0">
                <a:latin typeface="Cambria" pitchFamily="18" charset="0"/>
              </a:rPr>
              <a:t>me to say </a:t>
            </a:r>
            <a:r>
              <a:rPr lang="en-US" sz="2000" dirty="0">
                <a:latin typeface="Cambria" pitchFamily="18" charset="0"/>
              </a:rPr>
              <a:t>it in </a:t>
            </a:r>
            <a:r>
              <a:rPr lang="en-US" sz="2000" dirty="0" smtClean="0">
                <a:latin typeface="Cambria" pitchFamily="18" charset="0"/>
              </a:rPr>
              <a:t>Spanish”.</a:t>
            </a:r>
            <a:endParaRPr lang="en-US" sz="2000" dirty="0">
              <a:latin typeface="Cambria" pitchFamily="18" charset="0"/>
            </a:endParaRPr>
          </a:p>
          <a:p>
            <a:pPr lvl="1"/>
            <a:endParaRPr lang="en-US" sz="1200" dirty="0" smtClean="0">
              <a:latin typeface="Cambria" pitchFamily="18" charset="0"/>
            </a:endParaRPr>
          </a:p>
          <a:p>
            <a:pPr lvl="1"/>
            <a:endParaRPr lang="en-US" sz="2200" dirty="0">
              <a:latin typeface="Cambria" pitchFamily="18" charset="0"/>
            </a:endParaRPr>
          </a:p>
          <a:p>
            <a:pPr lvl="1"/>
            <a:endParaRPr lang="en-US" dirty="0"/>
          </a:p>
        </p:txBody>
      </p:sp>
    </p:spTree>
    <p:extLst>
      <p:ext uri="{BB962C8B-B14F-4D97-AF65-F5344CB8AC3E}">
        <p14:creationId xmlns:p14="http://schemas.microsoft.com/office/powerpoint/2010/main" val="4085863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endParaRPr lang="en-US" dirty="0"/>
          </a:p>
        </p:txBody>
      </p:sp>
      <p:sp>
        <p:nvSpPr>
          <p:cNvPr id="3" name="Content Placeholder 2"/>
          <p:cNvSpPr>
            <a:spLocks noGrp="1"/>
          </p:cNvSpPr>
          <p:nvPr>
            <p:ph idx="1"/>
          </p:nvPr>
        </p:nvSpPr>
        <p:spPr/>
        <p:txBody>
          <a:bodyPr>
            <a:normAutofit/>
          </a:bodyPr>
          <a:lstStyle/>
          <a:p>
            <a:r>
              <a:rPr lang="en-US" dirty="0" smtClean="0">
                <a:latin typeface="Cambria" pitchFamily="18" charset="0"/>
              </a:rPr>
              <a:t>Upon starting college</a:t>
            </a:r>
          </a:p>
          <a:p>
            <a:pPr lvl="1"/>
            <a:r>
              <a:rPr lang="en-US" sz="2000" dirty="0" smtClean="0">
                <a:latin typeface="Cambria" pitchFamily="18" charset="0"/>
              </a:rPr>
              <a:t>“</a:t>
            </a:r>
            <a:r>
              <a:rPr lang="en-US" sz="2000" dirty="0">
                <a:latin typeface="Cambria" pitchFamily="18" charset="0"/>
              </a:rPr>
              <a:t>I thought that maybe by drawing I didn’t have to use Spanish that much, but I was wrong. Every time I did something I had to present it by explaining my ideas orally and in writing. All of these things demanded language again and it frustrated my studies in architecture because of </a:t>
            </a:r>
            <a:r>
              <a:rPr lang="en-US" sz="2000" dirty="0" smtClean="0">
                <a:latin typeface="Cambria" pitchFamily="18" charset="0"/>
              </a:rPr>
              <a:t>that”</a:t>
            </a:r>
          </a:p>
          <a:p>
            <a:pPr lvl="1"/>
            <a:endParaRPr lang="en-US" sz="1200" dirty="0">
              <a:latin typeface="Cambria" pitchFamily="18" charset="0"/>
            </a:endParaRPr>
          </a:p>
          <a:p>
            <a:pPr lvl="1"/>
            <a:r>
              <a:rPr lang="en-US" sz="2000" dirty="0" smtClean="0">
                <a:latin typeface="Cambria" pitchFamily="18" charset="0"/>
              </a:rPr>
              <a:t>“I </a:t>
            </a:r>
            <a:r>
              <a:rPr lang="en-US" sz="2000" dirty="0">
                <a:latin typeface="Cambria" pitchFamily="18" charset="0"/>
              </a:rPr>
              <a:t>made the decision of studying Spanish and then continuing with architecture. It didn’t go that way. </a:t>
            </a:r>
            <a:r>
              <a:rPr lang="en-US" sz="2000" dirty="0" smtClean="0">
                <a:latin typeface="Cambria" pitchFamily="18" charset="0"/>
              </a:rPr>
              <a:t>The </a:t>
            </a:r>
            <a:r>
              <a:rPr lang="en-US" sz="2000" dirty="0">
                <a:latin typeface="Cambria" pitchFamily="18" charset="0"/>
              </a:rPr>
              <a:t>whole college experience with Spanish was more about belonging. It was tough because Spanish is my second language so I was always criticized for the accents. I was constantly being corrected for my misuse of language because the Spanish that I did know was spoken </a:t>
            </a:r>
            <a:r>
              <a:rPr lang="en-US" sz="2000" dirty="0" smtClean="0">
                <a:latin typeface="Cambria" pitchFamily="18" charset="0"/>
              </a:rPr>
              <a:t>Spanish”</a:t>
            </a:r>
            <a:endParaRPr lang="en-US" sz="2000" dirty="0">
              <a:latin typeface="Cambria" pitchFamily="18" charset="0"/>
            </a:endParaRPr>
          </a:p>
          <a:p>
            <a:pPr lvl="1"/>
            <a:endParaRPr lang="en-US" sz="2000" dirty="0">
              <a:latin typeface="Cambria" pitchFamily="18" charset="0"/>
            </a:endParaRPr>
          </a:p>
          <a:p>
            <a:pPr lvl="1"/>
            <a:endParaRPr lang="en-US" sz="2200" dirty="0">
              <a:latin typeface="Cambria" pitchFamily="18" charset="0"/>
            </a:endParaRPr>
          </a:p>
          <a:p>
            <a:pPr lvl="1"/>
            <a:endParaRPr lang="en-US" dirty="0"/>
          </a:p>
        </p:txBody>
      </p:sp>
    </p:spTree>
    <p:extLst>
      <p:ext uri="{BB962C8B-B14F-4D97-AF65-F5344CB8AC3E}">
        <p14:creationId xmlns:p14="http://schemas.microsoft.com/office/powerpoint/2010/main" val="165306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p>
        </p:txBody>
      </p:sp>
      <p:sp>
        <p:nvSpPr>
          <p:cNvPr id="3" name="Content Placeholder 2"/>
          <p:cNvSpPr>
            <a:spLocks noGrp="1"/>
          </p:cNvSpPr>
          <p:nvPr>
            <p:ph idx="1"/>
          </p:nvPr>
        </p:nvSpPr>
        <p:spPr/>
        <p:txBody>
          <a:bodyPr>
            <a:normAutofit/>
          </a:bodyPr>
          <a:lstStyle/>
          <a:p>
            <a:pPr lvl="1"/>
            <a:r>
              <a:rPr lang="en-US" sz="2200" dirty="0" smtClean="0">
                <a:latin typeface="Cambria" pitchFamily="18" charset="0"/>
              </a:rPr>
              <a:t>“One </a:t>
            </a:r>
            <a:r>
              <a:rPr lang="en-US" sz="2200" dirty="0">
                <a:latin typeface="Cambria" pitchFamily="18" charset="0"/>
              </a:rPr>
              <a:t>of my goals when I was doing my undergraduate in </a:t>
            </a:r>
            <a:r>
              <a:rPr lang="en-US" sz="2200" dirty="0" smtClean="0">
                <a:latin typeface="Cambria" pitchFamily="18" charset="0"/>
              </a:rPr>
              <a:t>Spanish </a:t>
            </a:r>
            <a:r>
              <a:rPr lang="en-US" sz="2200" dirty="0">
                <a:latin typeface="Cambria" pitchFamily="18" charset="0"/>
              </a:rPr>
              <a:t>(after being able to transfer to the UPRM) was just </a:t>
            </a:r>
            <a:r>
              <a:rPr lang="en-US" sz="2200" dirty="0" smtClean="0">
                <a:latin typeface="Cambria" pitchFamily="18" charset="0"/>
              </a:rPr>
              <a:t>to </a:t>
            </a:r>
            <a:r>
              <a:rPr lang="en-US" sz="2200" dirty="0">
                <a:latin typeface="Cambria" pitchFamily="18" charset="0"/>
              </a:rPr>
              <a:t>become more better in </a:t>
            </a:r>
            <a:r>
              <a:rPr lang="en-US" sz="2200" dirty="0" smtClean="0">
                <a:latin typeface="Cambria" pitchFamily="18" charset="0"/>
              </a:rPr>
              <a:t>Spanish”</a:t>
            </a:r>
          </a:p>
          <a:p>
            <a:pPr lvl="1"/>
            <a:endParaRPr lang="en-US" sz="2200" dirty="0" smtClean="0">
              <a:latin typeface="Cambria" pitchFamily="18" charset="0"/>
            </a:endParaRPr>
          </a:p>
          <a:p>
            <a:pPr lvl="1"/>
            <a:r>
              <a:rPr lang="en-US" sz="2200" dirty="0" smtClean="0">
                <a:latin typeface="Cambria" pitchFamily="18" charset="0"/>
              </a:rPr>
              <a:t>“I </a:t>
            </a:r>
            <a:r>
              <a:rPr lang="en-US" sz="2200" dirty="0">
                <a:latin typeface="Cambria" pitchFamily="18" charset="0"/>
              </a:rPr>
              <a:t>spoke to a speech pathologist and I </a:t>
            </a:r>
            <a:r>
              <a:rPr lang="en-US" sz="2200" dirty="0" smtClean="0">
                <a:latin typeface="Cambria" pitchFamily="18" charset="0"/>
              </a:rPr>
              <a:t>asked </a:t>
            </a:r>
            <a:r>
              <a:rPr lang="en-US" sz="2200" dirty="0">
                <a:latin typeface="Cambria" pitchFamily="18" charset="0"/>
              </a:rPr>
              <a:t>her: “</a:t>
            </a:r>
            <a:r>
              <a:rPr lang="en-US" sz="2200" i="1" dirty="0">
                <a:latin typeface="Cambria" pitchFamily="18" charset="0"/>
              </a:rPr>
              <a:t>how can I get rid of my accent</a:t>
            </a:r>
            <a:r>
              <a:rPr lang="en-US" sz="2200" dirty="0">
                <a:latin typeface="Cambria" pitchFamily="18" charset="0"/>
              </a:rPr>
              <a:t>? </a:t>
            </a:r>
            <a:r>
              <a:rPr lang="en-US" sz="2200" i="1" dirty="0">
                <a:latin typeface="Cambria" pitchFamily="18" charset="0"/>
              </a:rPr>
              <a:t>You know, it’s always a give </a:t>
            </a:r>
            <a:r>
              <a:rPr lang="en-US" sz="2200" i="1" dirty="0" smtClean="0">
                <a:latin typeface="Cambria" pitchFamily="18" charset="0"/>
              </a:rPr>
              <a:t>away </a:t>
            </a:r>
            <a:r>
              <a:rPr lang="en-US" sz="2200" i="1" dirty="0">
                <a:latin typeface="Cambria" pitchFamily="18" charset="0"/>
              </a:rPr>
              <a:t>when I speak in Spanish</a:t>
            </a:r>
            <a:r>
              <a:rPr lang="en-US" sz="2200" dirty="0" smtClean="0">
                <a:latin typeface="Cambria" pitchFamily="18" charset="0"/>
              </a:rPr>
              <a:t>”. She </a:t>
            </a:r>
            <a:r>
              <a:rPr lang="en-US" sz="2200" dirty="0">
                <a:latin typeface="Cambria" pitchFamily="18" charset="0"/>
              </a:rPr>
              <a:t>said: “</a:t>
            </a:r>
            <a:r>
              <a:rPr lang="en-US" sz="2200" i="1" dirty="0">
                <a:latin typeface="Cambria" pitchFamily="18" charset="0"/>
              </a:rPr>
              <a:t>well the only way you’re going to take this accent away is by not speaking English. Just don’t speak English again”. </a:t>
            </a:r>
            <a:r>
              <a:rPr lang="en-US" sz="2200" dirty="0">
                <a:latin typeface="Cambria" pitchFamily="18" charset="0"/>
              </a:rPr>
              <a:t>And that’s what I did. When I studied my bachelor’s in Spanish, I didn’t speak </a:t>
            </a:r>
            <a:r>
              <a:rPr lang="en-US" sz="2200" dirty="0" smtClean="0">
                <a:latin typeface="Cambria" pitchFamily="18" charset="0"/>
              </a:rPr>
              <a:t>English”</a:t>
            </a:r>
            <a:endParaRPr lang="en-US" sz="2200" dirty="0">
              <a:latin typeface="Cambria" pitchFamily="18" charset="0"/>
            </a:endParaRPr>
          </a:p>
          <a:p>
            <a:pPr marL="457200" lvl="1" indent="0">
              <a:buNone/>
            </a:pPr>
            <a:endParaRPr lang="en-US" sz="2200" dirty="0" smtClean="0">
              <a:latin typeface="Cambria" pitchFamily="18" charset="0"/>
            </a:endParaRPr>
          </a:p>
          <a:p>
            <a:pPr marL="749300" lvl="1" indent="0">
              <a:buNone/>
            </a:pPr>
            <a:endParaRPr lang="en-US" sz="2200" dirty="0">
              <a:latin typeface="Cambria" pitchFamily="18" charset="0"/>
            </a:endParaRPr>
          </a:p>
        </p:txBody>
      </p:sp>
    </p:spTree>
    <p:extLst>
      <p:ext uri="{BB962C8B-B14F-4D97-AF65-F5344CB8AC3E}">
        <p14:creationId xmlns:p14="http://schemas.microsoft.com/office/powerpoint/2010/main" val="2907199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Thesis Project</a:t>
            </a:r>
            <a:endParaRPr lang="en-US" dirty="0">
              <a:latin typeface="Cambria" pitchFamily="18" charset="0"/>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2400" dirty="0"/>
          </a:p>
          <a:p>
            <a:pPr marL="0" indent="0" algn="ctr">
              <a:buNone/>
            </a:pPr>
            <a:r>
              <a:rPr lang="en-US" i="1" dirty="0" smtClean="0">
                <a:latin typeface="Cambria" pitchFamily="18" charset="0"/>
              </a:rPr>
              <a:t>El </a:t>
            </a:r>
            <a:r>
              <a:rPr lang="en-US" i="1" dirty="0" err="1">
                <a:latin typeface="Cambria" pitchFamily="18" charset="0"/>
              </a:rPr>
              <a:t>inglés</a:t>
            </a:r>
            <a:r>
              <a:rPr lang="en-US" i="1" dirty="0">
                <a:latin typeface="Cambria" pitchFamily="18" charset="0"/>
              </a:rPr>
              <a:t> </a:t>
            </a:r>
            <a:r>
              <a:rPr lang="en-US" i="1" dirty="0" err="1">
                <a:latin typeface="Cambria" pitchFamily="18" charset="0"/>
              </a:rPr>
              <a:t>es</a:t>
            </a:r>
            <a:r>
              <a:rPr lang="en-US" i="1" dirty="0">
                <a:latin typeface="Cambria" pitchFamily="18" charset="0"/>
              </a:rPr>
              <a:t> la clave</a:t>
            </a:r>
            <a:r>
              <a:rPr lang="en-US" dirty="0">
                <a:latin typeface="Cambria" pitchFamily="18" charset="0"/>
              </a:rPr>
              <a:t>: Life Histories of First-Generation-College-Student Return Migrants and </a:t>
            </a:r>
            <a:r>
              <a:rPr lang="en-US" i="1" dirty="0">
                <a:latin typeface="Cambria" pitchFamily="18" charset="0"/>
              </a:rPr>
              <a:t>Their </a:t>
            </a:r>
            <a:r>
              <a:rPr lang="en-US" dirty="0">
                <a:latin typeface="Cambria" pitchFamily="18" charset="0"/>
              </a:rPr>
              <a:t>Perceptions of English as Key to College and Professional Success</a:t>
            </a:r>
          </a:p>
        </p:txBody>
      </p:sp>
    </p:spTree>
    <p:extLst>
      <p:ext uri="{BB962C8B-B14F-4D97-AF65-F5344CB8AC3E}">
        <p14:creationId xmlns:p14="http://schemas.microsoft.com/office/powerpoint/2010/main" val="214250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endParaRPr lang="en-US" dirty="0"/>
          </a:p>
        </p:txBody>
      </p:sp>
      <p:sp>
        <p:nvSpPr>
          <p:cNvPr id="3" name="Content Placeholder 2"/>
          <p:cNvSpPr>
            <a:spLocks noGrp="1"/>
          </p:cNvSpPr>
          <p:nvPr>
            <p:ph idx="1"/>
          </p:nvPr>
        </p:nvSpPr>
        <p:spPr/>
        <p:txBody>
          <a:bodyPr>
            <a:normAutofit fontScale="47500" lnSpcReduction="20000"/>
          </a:bodyPr>
          <a:lstStyle/>
          <a:p>
            <a:r>
              <a:rPr lang="en-US" sz="4400" dirty="0" smtClean="0">
                <a:latin typeface="Cambria" pitchFamily="18" charset="0"/>
              </a:rPr>
              <a:t>English as a resource</a:t>
            </a:r>
          </a:p>
          <a:p>
            <a:pPr lvl="1"/>
            <a:r>
              <a:rPr lang="en-US" sz="4400" dirty="0" smtClean="0">
                <a:latin typeface="Cambria" pitchFamily="18" charset="0"/>
              </a:rPr>
              <a:t>“English helped with writing because </a:t>
            </a:r>
            <a:r>
              <a:rPr lang="en-US" sz="4400" dirty="0">
                <a:latin typeface="Cambria" pitchFamily="18" charset="0"/>
              </a:rPr>
              <a:t>sometimes I would just write it in English </a:t>
            </a:r>
            <a:r>
              <a:rPr lang="en-US" sz="4400" dirty="0" smtClean="0">
                <a:latin typeface="Cambria" pitchFamily="18" charset="0"/>
              </a:rPr>
              <a:t>and </a:t>
            </a:r>
            <a:r>
              <a:rPr lang="en-US" sz="4400" dirty="0">
                <a:latin typeface="Cambria" pitchFamily="18" charset="0"/>
              </a:rPr>
              <a:t>try to translate that into </a:t>
            </a:r>
            <a:r>
              <a:rPr lang="en-US" sz="4400" dirty="0" smtClean="0">
                <a:latin typeface="Cambria" pitchFamily="18" charset="0"/>
              </a:rPr>
              <a:t>Spanish. That’s </a:t>
            </a:r>
            <a:r>
              <a:rPr lang="en-US" sz="4400" dirty="0">
                <a:latin typeface="Cambria" pitchFamily="18" charset="0"/>
              </a:rPr>
              <a:t>how I felt more comfortable writing long </a:t>
            </a:r>
            <a:r>
              <a:rPr lang="en-US" sz="4400" dirty="0" smtClean="0">
                <a:latin typeface="Cambria" pitchFamily="18" charset="0"/>
              </a:rPr>
              <a:t>papers. I </a:t>
            </a:r>
            <a:r>
              <a:rPr lang="en-US" sz="4400" dirty="0">
                <a:latin typeface="Cambria" pitchFamily="18" charset="0"/>
              </a:rPr>
              <a:t>think it </a:t>
            </a:r>
            <a:r>
              <a:rPr lang="en-US" sz="4400" dirty="0" smtClean="0">
                <a:latin typeface="Cambria" pitchFamily="18" charset="0"/>
              </a:rPr>
              <a:t>(Spanish) got </a:t>
            </a:r>
            <a:r>
              <a:rPr lang="en-US" sz="4400" dirty="0">
                <a:latin typeface="Cambria" pitchFamily="18" charset="0"/>
              </a:rPr>
              <a:t>better </a:t>
            </a:r>
            <a:r>
              <a:rPr lang="en-US" sz="4400" dirty="0" smtClean="0">
                <a:latin typeface="Cambria" pitchFamily="18" charset="0"/>
              </a:rPr>
              <a:t>because </a:t>
            </a:r>
            <a:r>
              <a:rPr lang="en-US" sz="4400" dirty="0">
                <a:latin typeface="Cambria" pitchFamily="18" charset="0"/>
              </a:rPr>
              <a:t>I was doing work in English that, even though it wasn’t work for me to hand in or anything to a specific class, </a:t>
            </a:r>
            <a:r>
              <a:rPr lang="en-US" sz="4400" dirty="0" smtClean="0">
                <a:latin typeface="Cambria" pitchFamily="18" charset="0"/>
              </a:rPr>
              <a:t>was </a:t>
            </a:r>
            <a:r>
              <a:rPr lang="en-US" sz="4400" dirty="0">
                <a:latin typeface="Cambria" pitchFamily="18" charset="0"/>
              </a:rPr>
              <a:t>work that was helping me in my </a:t>
            </a:r>
            <a:r>
              <a:rPr lang="en-US" sz="4400" dirty="0" smtClean="0">
                <a:latin typeface="Cambria" pitchFamily="18" charset="0"/>
              </a:rPr>
              <a:t>Spanish. Of </a:t>
            </a:r>
            <a:r>
              <a:rPr lang="en-US" sz="4400" dirty="0">
                <a:latin typeface="Cambria" pitchFamily="18" charset="0"/>
              </a:rPr>
              <a:t>course, when I went into Spanish class, I was very criticized for my writing cause they said it was Spanish but with English </a:t>
            </a:r>
            <a:r>
              <a:rPr lang="en-US" sz="4400" dirty="0" smtClean="0">
                <a:latin typeface="Cambria" pitchFamily="18" charset="0"/>
              </a:rPr>
              <a:t>grammar”</a:t>
            </a:r>
          </a:p>
          <a:p>
            <a:pPr lvl="1"/>
            <a:endParaRPr lang="en-US" sz="4400" dirty="0" smtClean="0">
              <a:latin typeface="Cambria" pitchFamily="18" charset="0"/>
            </a:endParaRPr>
          </a:p>
          <a:p>
            <a:pPr lvl="1"/>
            <a:r>
              <a:rPr lang="en-US" sz="4400" dirty="0" smtClean="0">
                <a:latin typeface="Cambria" pitchFamily="18" charset="0"/>
              </a:rPr>
              <a:t>“Much </a:t>
            </a:r>
            <a:r>
              <a:rPr lang="en-US" sz="4400" dirty="0">
                <a:latin typeface="Cambria" pitchFamily="18" charset="0"/>
              </a:rPr>
              <a:t>of the literature that I needed to add to what I was learning in school was in English. If I was going to go into the </a:t>
            </a:r>
            <a:r>
              <a:rPr lang="en-US" sz="4400" dirty="0" smtClean="0">
                <a:latin typeface="Cambria" pitchFamily="18" charset="0"/>
              </a:rPr>
              <a:t>Internet </a:t>
            </a:r>
            <a:r>
              <a:rPr lang="en-US" sz="4400" dirty="0">
                <a:latin typeface="Cambria" pitchFamily="18" charset="0"/>
              </a:rPr>
              <a:t>to find more </a:t>
            </a:r>
            <a:r>
              <a:rPr lang="en-US" sz="4400" dirty="0" smtClean="0">
                <a:latin typeface="Cambria" pitchFamily="18" charset="0"/>
              </a:rPr>
              <a:t>information, almost everything </a:t>
            </a:r>
            <a:r>
              <a:rPr lang="en-US" sz="4400" dirty="0">
                <a:latin typeface="Cambria" pitchFamily="18" charset="0"/>
              </a:rPr>
              <a:t>that I </a:t>
            </a:r>
            <a:r>
              <a:rPr lang="en-US" sz="4400" dirty="0" smtClean="0">
                <a:latin typeface="Cambria" pitchFamily="18" charset="0"/>
              </a:rPr>
              <a:t>found in a certain topic </a:t>
            </a:r>
            <a:r>
              <a:rPr lang="en-US" sz="4400" dirty="0">
                <a:latin typeface="Cambria" pitchFamily="18" charset="0"/>
              </a:rPr>
              <a:t>was in </a:t>
            </a:r>
            <a:r>
              <a:rPr lang="en-US" sz="4400" dirty="0" smtClean="0">
                <a:latin typeface="Cambria" pitchFamily="18" charset="0"/>
              </a:rPr>
              <a:t>English”</a:t>
            </a:r>
            <a:endParaRPr lang="en-US" dirty="0"/>
          </a:p>
        </p:txBody>
      </p:sp>
    </p:spTree>
    <p:extLst>
      <p:ext uri="{BB962C8B-B14F-4D97-AF65-F5344CB8AC3E}">
        <p14:creationId xmlns:p14="http://schemas.microsoft.com/office/powerpoint/2010/main" val="291074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endParaRPr lang="en-US" dirty="0"/>
          </a:p>
        </p:txBody>
      </p:sp>
      <p:sp>
        <p:nvSpPr>
          <p:cNvPr id="3" name="Content Placeholder 2"/>
          <p:cNvSpPr>
            <a:spLocks noGrp="1"/>
          </p:cNvSpPr>
          <p:nvPr>
            <p:ph idx="1"/>
          </p:nvPr>
        </p:nvSpPr>
        <p:spPr/>
        <p:txBody>
          <a:bodyPr>
            <a:normAutofit/>
          </a:bodyPr>
          <a:lstStyle/>
          <a:p>
            <a:pPr lvl="1"/>
            <a:r>
              <a:rPr lang="en-US" sz="2600" dirty="0" smtClean="0">
                <a:latin typeface="Cambria" pitchFamily="18" charset="0"/>
              </a:rPr>
              <a:t>“I </a:t>
            </a:r>
            <a:r>
              <a:rPr lang="en-US" sz="2600" dirty="0">
                <a:latin typeface="Cambria" pitchFamily="18" charset="0"/>
              </a:rPr>
              <a:t>did </a:t>
            </a:r>
            <a:r>
              <a:rPr lang="en-US" sz="2600" dirty="0" smtClean="0">
                <a:latin typeface="Cambria" pitchFamily="18" charset="0"/>
              </a:rPr>
              <a:t>become </a:t>
            </a:r>
            <a:r>
              <a:rPr lang="en-US" sz="2600" dirty="0">
                <a:latin typeface="Cambria" pitchFamily="18" charset="0"/>
              </a:rPr>
              <a:t>a Spanish snob. Because all those people who were criticizing my Spanish, once I did get the bachelors degree, and I would go and listen to these people talk. </a:t>
            </a:r>
            <a:r>
              <a:rPr lang="en-US" sz="2600" dirty="0" smtClean="0">
                <a:latin typeface="Cambria" pitchFamily="18" charset="0"/>
              </a:rPr>
              <a:t> I couldn’t believe how they could criticize me when their Spanish was terrible”</a:t>
            </a:r>
          </a:p>
          <a:p>
            <a:pPr lvl="1"/>
            <a:endParaRPr lang="en-US" sz="2600" dirty="0" smtClean="0">
              <a:latin typeface="Cambria" pitchFamily="18" charset="0"/>
            </a:endParaRPr>
          </a:p>
          <a:p>
            <a:pPr lvl="1"/>
            <a:r>
              <a:rPr lang="en-US" sz="2600" dirty="0" smtClean="0">
                <a:latin typeface="Cambria" pitchFamily="18" charset="0"/>
              </a:rPr>
              <a:t>“In </a:t>
            </a:r>
            <a:r>
              <a:rPr lang="en-US" sz="2600" dirty="0">
                <a:latin typeface="Cambria" pitchFamily="18" charset="0"/>
              </a:rPr>
              <a:t>a way I became proud of myself, that I did do </a:t>
            </a:r>
            <a:r>
              <a:rPr lang="en-US" sz="2600" dirty="0" smtClean="0">
                <a:latin typeface="Cambria" pitchFamily="18" charset="0"/>
              </a:rPr>
              <a:t>that Spanish bachelors degree. I </a:t>
            </a:r>
            <a:r>
              <a:rPr lang="en-US" sz="2600" dirty="0">
                <a:latin typeface="Cambria" pitchFamily="18" charset="0"/>
              </a:rPr>
              <a:t>could actually come back and attack the people who criticized </a:t>
            </a:r>
            <a:r>
              <a:rPr lang="en-US" sz="2600" dirty="0" smtClean="0">
                <a:latin typeface="Cambria" pitchFamily="18" charset="0"/>
              </a:rPr>
              <a:t>me”</a:t>
            </a:r>
            <a:endParaRPr lang="en-US" sz="2600" dirty="0">
              <a:latin typeface="Cambria" pitchFamily="18" charset="0"/>
            </a:endParaRPr>
          </a:p>
          <a:p>
            <a:endParaRPr lang="en-US" dirty="0"/>
          </a:p>
        </p:txBody>
      </p:sp>
    </p:spTree>
    <p:extLst>
      <p:ext uri="{BB962C8B-B14F-4D97-AF65-F5344CB8AC3E}">
        <p14:creationId xmlns:p14="http://schemas.microsoft.com/office/powerpoint/2010/main" val="2673456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Language in Higher Ed Process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latin typeface="Cambria" pitchFamily="18" charset="0"/>
              </a:rPr>
              <a:t>“After </a:t>
            </a:r>
            <a:r>
              <a:rPr lang="en-US" dirty="0">
                <a:latin typeface="Cambria" pitchFamily="18" charset="0"/>
              </a:rPr>
              <a:t>taking Spanish and learning a lot more about politics, I decided to do my masters in English. It was more like to go back and become in touch with my native language. Because throughout this time I was kind </a:t>
            </a:r>
            <a:r>
              <a:rPr lang="en-US" dirty="0" smtClean="0">
                <a:latin typeface="Cambria" pitchFamily="18" charset="0"/>
              </a:rPr>
              <a:t>of </a:t>
            </a:r>
            <a:r>
              <a:rPr lang="en-US" smtClean="0">
                <a:latin typeface="Cambria" pitchFamily="18" charset="0"/>
              </a:rPr>
              <a:t>denying </a:t>
            </a:r>
            <a:r>
              <a:rPr lang="en-US" smtClean="0">
                <a:latin typeface="Cambria" pitchFamily="18" charset="0"/>
              </a:rPr>
              <a:t>it</a:t>
            </a:r>
            <a:r>
              <a:rPr lang="en-US" smtClean="0">
                <a:latin typeface="Cambria" pitchFamily="18" charset="0"/>
              </a:rPr>
              <a:t>”</a:t>
            </a:r>
            <a:endParaRPr lang="en-US" dirty="0" smtClean="0">
              <a:latin typeface="Cambria" pitchFamily="18" charset="0"/>
            </a:endParaRPr>
          </a:p>
          <a:p>
            <a:pPr lvl="1"/>
            <a:endParaRPr lang="en-US" sz="1900" dirty="0" smtClean="0">
              <a:latin typeface="Cambria" pitchFamily="18" charset="0"/>
            </a:endParaRPr>
          </a:p>
          <a:p>
            <a:pPr lvl="1"/>
            <a:r>
              <a:rPr lang="en-US" dirty="0" smtClean="0">
                <a:latin typeface="Cambria" pitchFamily="18" charset="0"/>
              </a:rPr>
              <a:t>“But I </a:t>
            </a:r>
            <a:r>
              <a:rPr lang="en-US" dirty="0">
                <a:latin typeface="Cambria" pitchFamily="18" charset="0"/>
              </a:rPr>
              <a:t>think I should go back to what I was because in Spanish I’m still not good enough. So, I think that’s why I went to study English. To be good at something that I do know, which is </a:t>
            </a:r>
            <a:r>
              <a:rPr lang="en-US" dirty="0" smtClean="0">
                <a:latin typeface="Cambria" pitchFamily="18" charset="0"/>
              </a:rPr>
              <a:t>English”</a:t>
            </a:r>
          </a:p>
          <a:p>
            <a:pPr lvl="1"/>
            <a:endParaRPr lang="en-US" sz="1900" dirty="0" smtClean="0">
              <a:latin typeface="Cambria" pitchFamily="18" charset="0"/>
            </a:endParaRPr>
          </a:p>
          <a:p>
            <a:pPr lvl="1"/>
            <a:r>
              <a:rPr lang="en-US" dirty="0" smtClean="0">
                <a:latin typeface="Cambria" pitchFamily="18" charset="0"/>
              </a:rPr>
              <a:t>“And </a:t>
            </a:r>
            <a:r>
              <a:rPr lang="en-US" dirty="0">
                <a:latin typeface="Cambria" pitchFamily="18" charset="0"/>
              </a:rPr>
              <a:t>now, I felt like, I don’t kind of want to stay in Puerto Rico. Maybe I want to </a:t>
            </a:r>
            <a:r>
              <a:rPr lang="en-US" dirty="0" smtClean="0">
                <a:latin typeface="Cambria" pitchFamily="18" charset="0"/>
              </a:rPr>
              <a:t>go” (To continue doctoral studies)</a:t>
            </a:r>
            <a:endParaRPr lang="en-US" dirty="0">
              <a:latin typeface="Cambria" pitchFamily="18" charset="0"/>
            </a:endParaRPr>
          </a:p>
        </p:txBody>
      </p:sp>
    </p:spTree>
    <p:extLst>
      <p:ext uri="{BB962C8B-B14F-4D97-AF65-F5344CB8AC3E}">
        <p14:creationId xmlns:p14="http://schemas.microsoft.com/office/powerpoint/2010/main" val="183433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Success </a:t>
            </a:r>
            <a:endParaRPr lang="en-US" dirty="0">
              <a:latin typeface="Cambria" pitchFamily="18" charset="0"/>
            </a:endParaRPr>
          </a:p>
        </p:txBody>
      </p:sp>
      <p:sp>
        <p:nvSpPr>
          <p:cNvPr id="3" name="Content Placeholder 2"/>
          <p:cNvSpPr>
            <a:spLocks noGrp="1"/>
          </p:cNvSpPr>
          <p:nvPr>
            <p:ph idx="1"/>
          </p:nvPr>
        </p:nvSpPr>
        <p:spPr/>
        <p:txBody>
          <a:bodyPr>
            <a:normAutofit fontScale="77500" lnSpcReduction="20000"/>
          </a:bodyPr>
          <a:lstStyle/>
          <a:p>
            <a:pPr lvl="1"/>
            <a:r>
              <a:rPr lang="en-US" dirty="0" smtClean="0">
                <a:latin typeface="Cambria" pitchFamily="18" charset="0"/>
              </a:rPr>
              <a:t>“Right now </a:t>
            </a:r>
            <a:r>
              <a:rPr lang="en-US" dirty="0">
                <a:latin typeface="Cambria" pitchFamily="18" charset="0"/>
              </a:rPr>
              <a:t>I feel </a:t>
            </a:r>
            <a:r>
              <a:rPr lang="en-US" dirty="0" smtClean="0">
                <a:latin typeface="Cambria" pitchFamily="18" charset="0"/>
              </a:rPr>
              <a:t>successful, or </a:t>
            </a:r>
            <a:r>
              <a:rPr lang="en-US" dirty="0">
                <a:latin typeface="Cambria" pitchFamily="18" charset="0"/>
              </a:rPr>
              <a:t>at </a:t>
            </a:r>
            <a:r>
              <a:rPr lang="en-US" dirty="0" smtClean="0">
                <a:latin typeface="Cambria" pitchFamily="18" charset="0"/>
              </a:rPr>
              <a:t>least </a:t>
            </a:r>
            <a:r>
              <a:rPr lang="en-US" dirty="0">
                <a:latin typeface="Cambria" pitchFamily="18" charset="0"/>
              </a:rPr>
              <a:t>on my way to becoming </a:t>
            </a:r>
            <a:r>
              <a:rPr lang="en-US" dirty="0" smtClean="0">
                <a:latin typeface="Cambria" pitchFamily="18" charset="0"/>
              </a:rPr>
              <a:t>successful, because </a:t>
            </a:r>
            <a:r>
              <a:rPr lang="en-US" dirty="0">
                <a:latin typeface="Cambria" pitchFamily="18" charset="0"/>
              </a:rPr>
              <a:t>I’m where I want to be, with who I want to be</a:t>
            </a:r>
            <a:r>
              <a:rPr lang="en-US" dirty="0" smtClean="0">
                <a:latin typeface="Cambria" pitchFamily="18" charset="0"/>
              </a:rPr>
              <a:t>, and </a:t>
            </a:r>
            <a:r>
              <a:rPr lang="en-US" dirty="0">
                <a:latin typeface="Cambria" pitchFamily="18" charset="0"/>
              </a:rPr>
              <a:t>I’m studying what I want to </a:t>
            </a:r>
            <a:r>
              <a:rPr lang="en-US" dirty="0" smtClean="0">
                <a:latin typeface="Cambria" pitchFamily="18" charset="0"/>
              </a:rPr>
              <a:t>be” </a:t>
            </a:r>
          </a:p>
          <a:p>
            <a:pPr lvl="1"/>
            <a:endParaRPr lang="en-US" dirty="0" smtClean="0">
              <a:latin typeface="Cambria" pitchFamily="18" charset="0"/>
            </a:endParaRPr>
          </a:p>
          <a:p>
            <a:pPr lvl="1"/>
            <a:r>
              <a:rPr lang="en-US" dirty="0" smtClean="0">
                <a:latin typeface="Cambria" pitchFamily="18" charset="0"/>
              </a:rPr>
              <a:t>“I </a:t>
            </a:r>
            <a:r>
              <a:rPr lang="en-US" dirty="0">
                <a:latin typeface="Cambria" pitchFamily="18" charset="0"/>
              </a:rPr>
              <a:t>still believe that I’m the only one who does this craziness of taking so long to finish my bachelors </a:t>
            </a:r>
            <a:r>
              <a:rPr lang="en-US" dirty="0" smtClean="0">
                <a:latin typeface="Cambria" pitchFamily="18" charset="0"/>
              </a:rPr>
              <a:t>degree. </a:t>
            </a:r>
            <a:r>
              <a:rPr lang="en-US" dirty="0">
                <a:latin typeface="Cambria" pitchFamily="18" charset="0"/>
              </a:rPr>
              <a:t>I just thought it was part of my whole history of moving, and changing, and unstableness of it. And so, these last few years, I have been working on myself like it’s my personal project, to become more stable in my relationship, sticking to things that I am passionate </a:t>
            </a:r>
            <a:r>
              <a:rPr lang="en-US" dirty="0" smtClean="0">
                <a:latin typeface="Cambria" pitchFamily="18" charset="0"/>
              </a:rPr>
              <a:t>about”</a:t>
            </a:r>
          </a:p>
          <a:p>
            <a:pPr lvl="1"/>
            <a:endParaRPr lang="en-US" dirty="0" smtClean="0">
              <a:latin typeface="Cambria" pitchFamily="18" charset="0"/>
            </a:endParaRPr>
          </a:p>
          <a:p>
            <a:pPr lvl="1"/>
            <a:r>
              <a:rPr lang="en-US" dirty="0" smtClean="0">
                <a:latin typeface="Cambria" pitchFamily="18" charset="0"/>
              </a:rPr>
              <a:t>“I </a:t>
            </a:r>
            <a:r>
              <a:rPr lang="en-US" dirty="0">
                <a:latin typeface="Cambria" pitchFamily="18" charset="0"/>
              </a:rPr>
              <a:t>always define it as </a:t>
            </a:r>
            <a:r>
              <a:rPr lang="en-US" i="1" dirty="0">
                <a:latin typeface="Cambria" pitchFamily="18" charset="0"/>
              </a:rPr>
              <a:t>el </a:t>
            </a:r>
            <a:r>
              <a:rPr lang="en-US" i="1" dirty="0" err="1">
                <a:latin typeface="Cambria" pitchFamily="18" charset="0"/>
              </a:rPr>
              <a:t>rico</a:t>
            </a:r>
            <a:r>
              <a:rPr lang="en-US" i="1" dirty="0">
                <a:latin typeface="Cambria" pitchFamily="18" charset="0"/>
              </a:rPr>
              <a:t> no </a:t>
            </a:r>
            <a:r>
              <a:rPr lang="en-US" i="1" dirty="0" err="1">
                <a:latin typeface="Cambria" pitchFamily="18" charset="0"/>
              </a:rPr>
              <a:t>es</a:t>
            </a:r>
            <a:r>
              <a:rPr lang="en-US" i="1" dirty="0">
                <a:latin typeface="Cambria" pitchFamily="18" charset="0"/>
              </a:rPr>
              <a:t> el </a:t>
            </a:r>
            <a:r>
              <a:rPr lang="en-US" i="1" dirty="0" err="1">
                <a:latin typeface="Cambria" pitchFamily="18" charset="0"/>
              </a:rPr>
              <a:t>que</a:t>
            </a:r>
            <a:r>
              <a:rPr lang="en-US" i="1" dirty="0">
                <a:latin typeface="Cambria" pitchFamily="18" charset="0"/>
              </a:rPr>
              <a:t> </a:t>
            </a:r>
            <a:r>
              <a:rPr lang="en-US" i="1" dirty="0" err="1">
                <a:latin typeface="Cambria" pitchFamily="18" charset="0"/>
              </a:rPr>
              <a:t>más</a:t>
            </a:r>
            <a:r>
              <a:rPr lang="en-US" i="1" dirty="0">
                <a:latin typeface="Cambria" pitchFamily="18" charset="0"/>
              </a:rPr>
              <a:t> </a:t>
            </a:r>
            <a:r>
              <a:rPr lang="en-US" i="1" dirty="0" err="1">
                <a:latin typeface="Cambria" pitchFamily="18" charset="0"/>
              </a:rPr>
              <a:t>tiene</a:t>
            </a:r>
            <a:r>
              <a:rPr lang="en-US" i="1" dirty="0">
                <a:latin typeface="Cambria" pitchFamily="18" charset="0"/>
              </a:rPr>
              <a:t>, </a:t>
            </a:r>
            <a:r>
              <a:rPr lang="en-US" i="1" dirty="0" err="1">
                <a:latin typeface="Cambria" pitchFamily="18" charset="0"/>
              </a:rPr>
              <a:t>sino</a:t>
            </a:r>
            <a:r>
              <a:rPr lang="en-US" i="1" dirty="0">
                <a:latin typeface="Cambria" pitchFamily="18" charset="0"/>
              </a:rPr>
              <a:t> el </a:t>
            </a:r>
            <a:r>
              <a:rPr lang="en-US" i="1" dirty="0" err="1">
                <a:latin typeface="Cambria" pitchFamily="18" charset="0"/>
              </a:rPr>
              <a:t>que</a:t>
            </a:r>
            <a:r>
              <a:rPr lang="en-US" i="1" dirty="0">
                <a:latin typeface="Cambria" pitchFamily="18" charset="0"/>
              </a:rPr>
              <a:t> </a:t>
            </a:r>
            <a:r>
              <a:rPr lang="en-US" i="1" dirty="0" err="1">
                <a:latin typeface="Cambria" pitchFamily="18" charset="0"/>
              </a:rPr>
              <a:t>menos</a:t>
            </a:r>
            <a:r>
              <a:rPr lang="en-US" i="1" dirty="0">
                <a:latin typeface="Cambria" pitchFamily="18" charset="0"/>
              </a:rPr>
              <a:t> </a:t>
            </a:r>
            <a:r>
              <a:rPr lang="en-US" i="1" dirty="0" err="1" smtClean="0">
                <a:latin typeface="Cambria" pitchFamily="18" charset="0"/>
              </a:rPr>
              <a:t>necesita</a:t>
            </a:r>
            <a:r>
              <a:rPr lang="en-US" i="1" dirty="0" smtClean="0">
                <a:latin typeface="Cambria" pitchFamily="18" charset="0"/>
              </a:rPr>
              <a:t>”</a:t>
            </a:r>
            <a:endParaRPr lang="en-US" i="1" dirty="0">
              <a:latin typeface="Cambria" pitchFamily="18" charset="0"/>
            </a:endParaRPr>
          </a:p>
        </p:txBody>
      </p:sp>
    </p:spTree>
    <p:extLst>
      <p:ext uri="{BB962C8B-B14F-4D97-AF65-F5344CB8AC3E}">
        <p14:creationId xmlns:p14="http://schemas.microsoft.com/office/powerpoint/2010/main" val="3764804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itchFamily="18" charset="0"/>
              </a:rPr>
              <a:t>Sunny’s</a:t>
            </a:r>
            <a:r>
              <a:rPr lang="en-US" dirty="0" smtClean="0">
                <a:latin typeface="Cambria" pitchFamily="18" charset="0"/>
              </a:rPr>
              <a:t> Capital</a:t>
            </a:r>
            <a:endParaRPr lang="en-US" dirty="0">
              <a:latin typeface="Cambr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8420409"/>
              </p:ext>
            </p:extLst>
          </p:nvPr>
        </p:nvGraphicFramePr>
        <p:xfrm>
          <a:off x="533400" y="1905000"/>
          <a:ext cx="8077200" cy="3989832"/>
        </p:xfrm>
        <a:graphic>
          <a:graphicData uri="http://schemas.openxmlformats.org/drawingml/2006/table">
            <a:tbl>
              <a:tblPr/>
              <a:tblGrid>
                <a:gridCol w="1710018"/>
                <a:gridCol w="2328582"/>
                <a:gridCol w="4038600"/>
              </a:tblGrid>
              <a:tr h="914400">
                <a:tc gridSpan="3">
                  <a:txBody>
                    <a:bodyPr/>
                    <a:lstStyle/>
                    <a:p>
                      <a:pPr marL="0" marR="0" algn="ctr">
                        <a:lnSpc>
                          <a:spcPct val="115000"/>
                        </a:lnSpc>
                        <a:spcBef>
                          <a:spcPts val="0"/>
                        </a:spcBef>
                        <a:spcAft>
                          <a:spcPts val="0"/>
                        </a:spcAft>
                      </a:pPr>
                      <a:r>
                        <a:rPr lang="en-US" sz="1800" b="1" dirty="0">
                          <a:latin typeface="Times New Roman"/>
                          <a:ea typeface="Calibri"/>
                          <a:cs typeface="Times New Roman"/>
                        </a:rPr>
                        <a:t>Symbolic Capital</a:t>
                      </a:r>
                      <a:endParaRPr lang="en-US" sz="1600" dirty="0">
                        <a:latin typeface="Calibri"/>
                        <a:ea typeface="Calibri"/>
                        <a:cs typeface="Times New Roman"/>
                      </a:endParaRPr>
                    </a:p>
                    <a:p>
                      <a:pPr marL="0" marR="0" algn="ctr">
                        <a:lnSpc>
                          <a:spcPct val="115000"/>
                        </a:lnSpc>
                        <a:spcBef>
                          <a:spcPts val="0"/>
                        </a:spcBef>
                        <a:spcAft>
                          <a:spcPts val="0"/>
                        </a:spcAft>
                      </a:pPr>
                      <a:endParaRPr lang="en-US" sz="1000" dirty="0" smtClean="0">
                        <a:latin typeface="Times New Roman"/>
                        <a:ea typeface="Calibri"/>
                        <a:cs typeface="Times New Roman"/>
                      </a:endParaRPr>
                    </a:p>
                    <a:p>
                      <a:pPr marL="0" marR="0" algn="ctr">
                        <a:lnSpc>
                          <a:spcPct val="115000"/>
                        </a:lnSpc>
                        <a:spcBef>
                          <a:spcPts val="0"/>
                        </a:spcBef>
                        <a:spcAft>
                          <a:spcPts val="0"/>
                        </a:spcAft>
                      </a:pPr>
                      <a:r>
                        <a:rPr lang="en-US" sz="1600" dirty="0" smtClean="0">
                          <a:latin typeface="Cambria" pitchFamily="18" charset="0"/>
                        </a:rPr>
                        <a:t>Lower</a:t>
                      </a:r>
                      <a:r>
                        <a:rPr lang="en-US" sz="1600" baseline="0" dirty="0" smtClean="0">
                          <a:latin typeface="Cambria" pitchFamily="18" charset="0"/>
                        </a:rPr>
                        <a:t> Socioeconomic Status: </a:t>
                      </a:r>
                      <a:r>
                        <a:rPr lang="en-US" sz="1600" dirty="0" smtClean="0">
                          <a:latin typeface="Cambria" pitchFamily="18" charset="0"/>
                        </a:rPr>
                        <a:t>“I think of myself as a poor man. I’m poor. That’s how it is”.</a:t>
                      </a:r>
                      <a:endParaRPr lang="en-US" sz="160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62000">
                <a:tc rowSpan="3">
                  <a:txBody>
                    <a:bodyPr/>
                    <a:lstStyle/>
                    <a:p>
                      <a:pPr marL="0" marR="0">
                        <a:lnSpc>
                          <a:spcPct val="115000"/>
                        </a:lnSpc>
                        <a:spcBef>
                          <a:spcPts val="0"/>
                        </a:spcBef>
                        <a:spcAft>
                          <a:spcPts val="0"/>
                        </a:spcAft>
                      </a:pPr>
                      <a:r>
                        <a:rPr lang="en-US" sz="1800" b="1">
                          <a:latin typeface="Times New Roman"/>
                          <a:ea typeface="Calibri"/>
                          <a:cs typeface="Times New Roman"/>
                        </a:rPr>
                        <a:t>Cultural Capital</a:t>
                      </a:r>
                      <a:endParaRPr lang="en-US" sz="160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Times New Roman"/>
                          <a:ea typeface="Calibri"/>
                          <a:cs typeface="Times New Roman"/>
                        </a:rPr>
                        <a:t>Embodied Capital</a:t>
                      </a:r>
                      <a:endParaRPr lang="en-US" sz="1600" dirty="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mbria" pitchFamily="18" charset="0"/>
                          <a:ea typeface="Calibri"/>
                          <a:cs typeface="Times New Roman"/>
                        </a:rPr>
                        <a:t>Many talents and skills. Great</a:t>
                      </a:r>
                      <a:r>
                        <a:rPr lang="en-US" sz="1600" baseline="0" dirty="0" smtClean="0">
                          <a:latin typeface="Cambria" pitchFamily="18" charset="0"/>
                          <a:ea typeface="Calibri"/>
                          <a:cs typeface="Times New Roman"/>
                        </a:rPr>
                        <a:t> knowledge in one particular hobby. Bilingual.</a:t>
                      </a:r>
                      <a:endParaRPr lang="en-US" sz="1600" dirty="0">
                        <a:latin typeface="Cambria" pitchFamily="18" charset="0"/>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vMerge="1">
                  <a:txBody>
                    <a:bodyPr/>
                    <a:lstStyle/>
                    <a:p>
                      <a:endParaRPr lang="en-US"/>
                    </a:p>
                  </a:txBody>
                  <a:tcPr/>
                </a:tc>
                <a:tc>
                  <a:txBody>
                    <a:bodyPr/>
                    <a:lstStyle/>
                    <a:p>
                      <a:pPr marL="0" marR="0">
                        <a:lnSpc>
                          <a:spcPct val="115000"/>
                        </a:lnSpc>
                        <a:spcBef>
                          <a:spcPts val="0"/>
                        </a:spcBef>
                        <a:spcAft>
                          <a:spcPts val="0"/>
                        </a:spcAft>
                      </a:pPr>
                      <a:r>
                        <a:rPr lang="en-US" sz="1800" b="1" dirty="0">
                          <a:latin typeface="Times New Roman"/>
                          <a:ea typeface="Calibri"/>
                          <a:cs typeface="Times New Roman"/>
                        </a:rPr>
                        <a:t>Objectified Capital</a:t>
                      </a:r>
                      <a:endParaRPr lang="en-US" sz="1600" dirty="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mbria" pitchFamily="18" charset="0"/>
                          <a:ea typeface="Calibri"/>
                          <a:cs typeface="Times New Roman"/>
                        </a:rPr>
                        <a:t>Books, products of hobby. Written pieces in Spanish and English.</a:t>
                      </a:r>
                      <a:endParaRPr lang="en-US" sz="1600" dirty="0">
                        <a:latin typeface="Cambria" pitchFamily="18" charset="0"/>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vMerge="1">
                  <a:txBody>
                    <a:bodyPr/>
                    <a:lstStyle/>
                    <a:p>
                      <a:endParaRPr lang="en-US"/>
                    </a:p>
                  </a:txBody>
                  <a:tcPr/>
                </a:tc>
                <a:tc>
                  <a:txBody>
                    <a:bodyPr/>
                    <a:lstStyle/>
                    <a:p>
                      <a:pPr marL="0" marR="0">
                        <a:lnSpc>
                          <a:spcPct val="115000"/>
                        </a:lnSpc>
                        <a:spcBef>
                          <a:spcPts val="0"/>
                        </a:spcBef>
                        <a:spcAft>
                          <a:spcPts val="0"/>
                        </a:spcAft>
                      </a:pPr>
                      <a:r>
                        <a:rPr lang="en-US" sz="1800" b="1" dirty="0">
                          <a:latin typeface="Times New Roman"/>
                          <a:ea typeface="Calibri"/>
                          <a:cs typeface="Times New Roman"/>
                        </a:rPr>
                        <a:t>Institutional Capital</a:t>
                      </a:r>
                      <a:endParaRPr lang="en-US" sz="1600" dirty="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mbria" pitchFamily="18" charset="0"/>
                          <a:ea typeface="Calibri"/>
                          <a:cs typeface="Times New Roman"/>
                        </a:rPr>
                        <a:t>Bachelors degree, graduate studies in progress</a:t>
                      </a:r>
                      <a:endParaRPr lang="en-US" sz="1600" dirty="0">
                        <a:latin typeface="Cambria" pitchFamily="18" charset="0"/>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699">
                <a:tc>
                  <a:txBody>
                    <a:bodyPr/>
                    <a:lstStyle/>
                    <a:p>
                      <a:pPr marL="0" marR="0">
                        <a:lnSpc>
                          <a:spcPct val="115000"/>
                        </a:lnSpc>
                        <a:spcBef>
                          <a:spcPts val="0"/>
                        </a:spcBef>
                        <a:spcAft>
                          <a:spcPts val="0"/>
                        </a:spcAft>
                      </a:pPr>
                      <a:r>
                        <a:rPr lang="en-US" sz="1800" b="1">
                          <a:latin typeface="Times New Roman"/>
                          <a:ea typeface="Calibri"/>
                          <a:cs typeface="Times New Roman"/>
                        </a:rPr>
                        <a:t>Economic Capital</a:t>
                      </a:r>
                      <a:endParaRPr lang="en-US" sz="160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dirty="0" smtClean="0">
                          <a:latin typeface="Cambria" pitchFamily="18" charset="0"/>
                        </a:rPr>
                        <a:t>“It’s like I prefer not having anything, ‘cause I don’t have to pay the bills. I don’t  have to pay a mortgage”.</a:t>
                      </a:r>
                      <a:endParaRPr lang="en-US" sz="160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3699">
                <a:tc>
                  <a:txBody>
                    <a:bodyPr/>
                    <a:lstStyle/>
                    <a:p>
                      <a:pPr marL="0" marR="0">
                        <a:lnSpc>
                          <a:spcPct val="115000"/>
                        </a:lnSpc>
                        <a:spcBef>
                          <a:spcPts val="0"/>
                        </a:spcBef>
                        <a:spcAft>
                          <a:spcPts val="0"/>
                        </a:spcAft>
                      </a:pPr>
                      <a:r>
                        <a:rPr lang="en-US" sz="1800" b="1">
                          <a:latin typeface="Times New Roman"/>
                          <a:ea typeface="Calibri"/>
                          <a:cs typeface="Times New Roman"/>
                        </a:rPr>
                        <a:t>Social Capital</a:t>
                      </a:r>
                      <a:endParaRPr lang="en-US" sz="1600">
                        <a:latin typeface="Calibri"/>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dirty="0">
                          <a:latin typeface="Cambria" pitchFamily="18" charset="0"/>
                          <a:ea typeface="Calibri"/>
                          <a:cs typeface="Times New Roman"/>
                        </a:rPr>
                        <a:t>Access to </a:t>
                      </a:r>
                      <a:r>
                        <a:rPr lang="en-US" sz="1600" dirty="0" smtClean="0">
                          <a:latin typeface="Cambria" pitchFamily="18" charset="0"/>
                          <a:ea typeface="Calibri"/>
                          <a:cs typeface="Times New Roman"/>
                        </a:rPr>
                        <a:t>own groups,</a:t>
                      </a:r>
                      <a:r>
                        <a:rPr lang="en-US" sz="1600" baseline="0" dirty="0" smtClean="0">
                          <a:latin typeface="Cambria" pitchFamily="18" charset="0"/>
                          <a:ea typeface="Calibri"/>
                          <a:cs typeface="Times New Roman"/>
                        </a:rPr>
                        <a:t> and possibly that of partner’s due to networking. “</a:t>
                      </a:r>
                      <a:r>
                        <a:rPr lang="en-US" sz="1600" dirty="0" smtClean="0">
                          <a:latin typeface="Cambria" pitchFamily="18" charset="0"/>
                        </a:rPr>
                        <a:t>I’m a poor man living with somebody else who has money”.</a:t>
                      </a:r>
                      <a:endParaRPr lang="en-US" sz="160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807484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Conclusions</a:t>
            </a:r>
            <a:endParaRPr lang="en-US" dirty="0">
              <a:latin typeface="Cambria" pitchFamily="18" charset="0"/>
            </a:endParaRPr>
          </a:p>
        </p:txBody>
      </p:sp>
      <p:sp>
        <p:nvSpPr>
          <p:cNvPr id="3" name="Content Placeholder 2"/>
          <p:cNvSpPr>
            <a:spLocks noGrp="1"/>
          </p:cNvSpPr>
          <p:nvPr>
            <p:ph idx="1"/>
          </p:nvPr>
        </p:nvSpPr>
        <p:spPr/>
        <p:txBody>
          <a:bodyPr>
            <a:normAutofit fontScale="70000" lnSpcReduction="20000"/>
          </a:bodyPr>
          <a:lstStyle/>
          <a:p>
            <a:r>
              <a:rPr lang="en-US" dirty="0" err="1" smtClean="0">
                <a:latin typeface="Cambria" pitchFamily="18" charset="0"/>
              </a:rPr>
              <a:t>Sunny’s</a:t>
            </a:r>
            <a:r>
              <a:rPr lang="en-US" dirty="0" smtClean="0">
                <a:latin typeface="Cambria" pitchFamily="18" charset="0"/>
              </a:rPr>
              <a:t> different forms of capital were not sufficient in this context. Being proficient in English due to movement did not serve as an instrument for upward mobility in his case. </a:t>
            </a:r>
          </a:p>
          <a:p>
            <a:endParaRPr lang="en-US" sz="1700" dirty="0" smtClean="0">
              <a:latin typeface="Cambria" pitchFamily="18" charset="0"/>
            </a:endParaRPr>
          </a:p>
          <a:p>
            <a:r>
              <a:rPr lang="en-US" dirty="0" smtClean="0">
                <a:latin typeface="Cambria" pitchFamily="18" charset="0"/>
              </a:rPr>
              <a:t>This contends that when an individual’s symbolic capital is low, it is harder to achieve academic success.</a:t>
            </a:r>
          </a:p>
          <a:p>
            <a:endParaRPr lang="en-US" sz="1700" dirty="0" smtClean="0">
              <a:latin typeface="Cambria" pitchFamily="18" charset="0"/>
            </a:endParaRPr>
          </a:p>
          <a:p>
            <a:r>
              <a:rPr lang="en-US" dirty="0" smtClean="0">
                <a:latin typeface="Cambria" pitchFamily="18" charset="0"/>
              </a:rPr>
              <a:t>The use of English and Spanish as a result of return migration has greatly shaped </a:t>
            </a:r>
            <a:r>
              <a:rPr lang="en-US" dirty="0" err="1" smtClean="0">
                <a:latin typeface="Cambria" pitchFamily="18" charset="0"/>
              </a:rPr>
              <a:t>Sunny’s</a:t>
            </a:r>
            <a:r>
              <a:rPr lang="en-US" dirty="0" smtClean="0">
                <a:latin typeface="Cambria" pitchFamily="18" charset="0"/>
              </a:rPr>
              <a:t> personal, academic, and professional life.</a:t>
            </a:r>
          </a:p>
          <a:p>
            <a:endParaRPr lang="en-US" sz="1700" dirty="0" smtClean="0">
              <a:latin typeface="Cambria" pitchFamily="18" charset="0"/>
            </a:endParaRPr>
          </a:p>
          <a:p>
            <a:r>
              <a:rPr lang="en-US" dirty="0" smtClean="0">
                <a:latin typeface="Cambria" pitchFamily="18" charset="0"/>
              </a:rPr>
              <a:t>The Spanish language is fundamental for Higher Education in PR while bilingualism is of great benefit but not implemented by policy or sufficient practice. </a:t>
            </a:r>
            <a:r>
              <a:rPr lang="en-US" dirty="0" err="1" smtClean="0">
                <a:latin typeface="Cambria" pitchFamily="18" charset="0"/>
              </a:rPr>
              <a:t>Monolingualism</a:t>
            </a:r>
            <a:r>
              <a:rPr lang="en-US" dirty="0" smtClean="0">
                <a:latin typeface="Cambria" pitchFamily="18" charset="0"/>
              </a:rPr>
              <a:t> in English may not guarantee academic success.</a:t>
            </a:r>
          </a:p>
        </p:txBody>
      </p:sp>
    </p:spTree>
    <p:extLst>
      <p:ext uri="{BB962C8B-B14F-4D97-AF65-F5344CB8AC3E}">
        <p14:creationId xmlns:p14="http://schemas.microsoft.com/office/powerpoint/2010/main" val="4171975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References</a:t>
            </a:r>
            <a:endParaRPr lang="en-US" dirty="0">
              <a:latin typeface="Cambria" pitchFamily="18" charset="0"/>
            </a:endParaRPr>
          </a:p>
        </p:txBody>
      </p:sp>
      <p:sp>
        <p:nvSpPr>
          <p:cNvPr id="3" name="Content Placeholder 2"/>
          <p:cNvSpPr>
            <a:spLocks noGrp="1"/>
          </p:cNvSpPr>
          <p:nvPr>
            <p:ph idx="1"/>
          </p:nvPr>
        </p:nvSpPr>
        <p:spPr/>
        <p:txBody>
          <a:bodyPr>
            <a:normAutofit fontScale="55000" lnSpcReduction="20000"/>
          </a:bodyPr>
          <a:lstStyle/>
          <a:p>
            <a:pPr marL="465138" indent="-465138">
              <a:buNone/>
            </a:pPr>
            <a:r>
              <a:rPr lang="en-US" sz="3100" dirty="0" err="1">
                <a:latin typeface="Cambria" pitchFamily="18" charset="0"/>
              </a:rPr>
              <a:t>Bathmaker</a:t>
            </a:r>
            <a:r>
              <a:rPr lang="en-US" sz="3100" dirty="0">
                <a:latin typeface="Cambria" pitchFamily="18" charset="0"/>
              </a:rPr>
              <a:t>, A. (2010). Introduction. Exploring learning, identity, and power through life history and narrative research. London and New York. </a:t>
            </a:r>
            <a:r>
              <a:rPr lang="en-US" sz="3100" dirty="0" err="1" smtClean="0">
                <a:latin typeface="Cambria" pitchFamily="18" charset="0"/>
              </a:rPr>
              <a:t>Routledge</a:t>
            </a:r>
            <a:r>
              <a:rPr lang="en-US" sz="3100" dirty="0" smtClean="0">
                <a:latin typeface="Cambria" pitchFamily="18" charset="0"/>
              </a:rPr>
              <a:t>, p.2.</a:t>
            </a:r>
            <a:endParaRPr lang="en-US" sz="3100" dirty="0">
              <a:latin typeface="Cambria" pitchFamily="18" charset="0"/>
            </a:endParaRPr>
          </a:p>
          <a:p>
            <a:pPr marL="0" indent="0">
              <a:buNone/>
            </a:pPr>
            <a:r>
              <a:rPr lang="en-US" sz="3100" dirty="0">
                <a:latin typeface="Cambria" pitchFamily="18" charset="0"/>
              </a:rPr>
              <a:t>Carrington, </a:t>
            </a:r>
            <a:r>
              <a:rPr lang="en-US" sz="3100" dirty="0" smtClean="0">
                <a:latin typeface="Cambria" pitchFamily="18" charset="0"/>
              </a:rPr>
              <a:t>V. &amp; Luke</a:t>
            </a:r>
            <a:r>
              <a:rPr lang="en-US" sz="3100" dirty="0">
                <a:latin typeface="Cambria" pitchFamily="18" charset="0"/>
              </a:rPr>
              <a:t>, </a:t>
            </a:r>
            <a:r>
              <a:rPr lang="en-US" sz="3100" dirty="0" smtClean="0">
                <a:latin typeface="Cambria" pitchFamily="18" charset="0"/>
              </a:rPr>
              <a:t>A. (1997). Literacy </a:t>
            </a:r>
            <a:r>
              <a:rPr lang="en-US" sz="3100" dirty="0">
                <a:latin typeface="Cambria" pitchFamily="18" charset="0"/>
              </a:rPr>
              <a:t>and Bourdieu's Sociological Theory: A </a:t>
            </a:r>
            <a:r>
              <a:rPr lang="en-US" sz="3100" dirty="0" smtClean="0">
                <a:latin typeface="Cambria" pitchFamily="18" charset="0"/>
              </a:rPr>
              <a:t>Reframing. Language </a:t>
            </a:r>
            <a:r>
              <a:rPr lang="en-US" sz="3100" dirty="0">
                <a:latin typeface="Cambria" pitchFamily="18" charset="0"/>
              </a:rPr>
              <a:t>and </a:t>
            </a:r>
            <a:r>
              <a:rPr lang="en-US" sz="3100" dirty="0" smtClean="0">
                <a:latin typeface="Cambria" pitchFamily="18" charset="0"/>
              </a:rPr>
              <a:t>Education. 11 (2), p. 2.</a:t>
            </a:r>
          </a:p>
          <a:p>
            <a:pPr marL="465138" indent="-465138">
              <a:buNone/>
            </a:pPr>
            <a:r>
              <a:rPr lang="en-US" sz="3100" dirty="0" err="1" smtClean="0">
                <a:latin typeface="Cambria" pitchFamily="18" charset="0"/>
              </a:rPr>
              <a:t>Duany</a:t>
            </a:r>
            <a:r>
              <a:rPr lang="en-US" sz="3100" dirty="0">
                <a:latin typeface="Cambria" pitchFamily="18" charset="0"/>
              </a:rPr>
              <a:t>, J. (2002). The Puerto Rican nation on the move: Identities on the island and in the United States. Chapel Hill and London. The University of North Carolina Press</a:t>
            </a:r>
            <a:r>
              <a:rPr lang="en-US" sz="3100" dirty="0" smtClean="0">
                <a:latin typeface="Cambria" pitchFamily="18" charset="0"/>
              </a:rPr>
              <a:t>.</a:t>
            </a:r>
          </a:p>
          <a:p>
            <a:pPr marL="465138" indent="-465138">
              <a:buNone/>
            </a:pPr>
            <a:r>
              <a:rPr lang="en-US" sz="3100" dirty="0">
                <a:latin typeface="Cambria" pitchFamily="18" charset="0"/>
              </a:rPr>
              <a:t>Engle, J., </a:t>
            </a:r>
            <a:r>
              <a:rPr lang="en-US" sz="3100" dirty="0" err="1">
                <a:latin typeface="Cambria" pitchFamily="18" charset="0"/>
              </a:rPr>
              <a:t>Bermeo</a:t>
            </a:r>
            <a:r>
              <a:rPr lang="en-US" sz="3100" dirty="0">
                <a:latin typeface="Cambria" pitchFamily="18" charset="0"/>
              </a:rPr>
              <a:t>, A. &amp; O’Brien, C. (2006). Straight from the source: what works for first-generation college students. The Pell Institute for the Study of Opportunity in Higher Education.</a:t>
            </a:r>
          </a:p>
          <a:p>
            <a:pPr marL="465138" indent="-465138">
              <a:buNone/>
            </a:pPr>
            <a:r>
              <a:rPr lang="en-US" sz="3100" dirty="0">
                <a:latin typeface="Cambria" pitchFamily="18" charset="0"/>
              </a:rPr>
              <a:t>Maldonado, N. (2000). The teaching of English in Puerto Rico: One hundred years of degrees of bilingualism. Higher Education in Europe. 25 (4). 487-497.</a:t>
            </a:r>
          </a:p>
          <a:p>
            <a:pPr marL="465138" indent="-465138">
              <a:buNone/>
            </a:pPr>
            <a:r>
              <a:rPr lang="en-US" sz="3100" dirty="0" err="1">
                <a:latin typeface="Cambria" pitchFamily="18" charset="0"/>
              </a:rPr>
              <a:t>Portelli</a:t>
            </a:r>
            <a:r>
              <a:rPr lang="en-US" sz="3100" dirty="0">
                <a:latin typeface="Cambria" pitchFamily="18" charset="0"/>
              </a:rPr>
              <a:t>, A. (2006). What makes oral history different. In Perks, R. &amp; Thomson, A. (Eds.) The oral history reader (2</a:t>
            </a:r>
            <a:r>
              <a:rPr lang="en-US" sz="3100" baseline="30000" dirty="0">
                <a:latin typeface="Cambria" pitchFamily="18" charset="0"/>
              </a:rPr>
              <a:t>nd</a:t>
            </a:r>
            <a:r>
              <a:rPr lang="en-US" sz="3100" dirty="0">
                <a:latin typeface="Cambria" pitchFamily="18" charset="0"/>
              </a:rPr>
              <a:t> ed.). </a:t>
            </a:r>
            <a:r>
              <a:rPr lang="en-US" sz="3100" dirty="0" err="1" smtClean="0">
                <a:latin typeface="Cambria" pitchFamily="18" charset="0"/>
              </a:rPr>
              <a:t>Routledge</a:t>
            </a:r>
            <a:r>
              <a:rPr lang="en-US" sz="3100" dirty="0" smtClean="0">
                <a:latin typeface="Cambria" pitchFamily="18" charset="0"/>
              </a:rPr>
              <a:t>, p.36. </a:t>
            </a:r>
          </a:p>
          <a:p>
            <a:pPr marL="465138" indent="-465138">
              <a:buNone/>
            </a:pPr>
            <a:r>
              <a:rPr lang="en-US" sz="3100" dirty="0" smtClean="0">
                <a:latin typeface="Cambria" pitchFamily="18" charset="0"/>
              </a:rPr>
              <a:t>University </a:t>
            </a:r>
            <a:r>
              <a:rPr lang="en-US" sz="3100" dirty="0">
                <a:latin typeface="Cambria" pitchFamily="18" charset="0"/>
              </a:rPr>
              <a:t>of Puerto Rico at Mayaguez. 2010-2011 Undergraduate </a:t>
            </a:r>
            <a:r>
              <a:rPr lang="en-US" sz="3100" dirty="0" smtClean="0">
                <a:latin typeface="Cambria" pitchFamily="18" charset="0"/>
              </a:rPr>
              <a:t>Catalogue, p. 1</a:t>
            </a:r>
            <a:r>
              <a:rPr lang="en-US" sz="3100" dirty="0">
                <a:latin typeface="Cambria" pitchFamily="18" charset="0"/>
              </a:rPr>
              <a:t>.</a:t>
            </a:r>
          </a:p>
          <a:p>
            <a:pPr marL="465138" indent="-465138">
              <a:buNone/>
            </a:pPr>
            <a:r>
              <a:rPr lang="en-US" sz="3100" dirty="0" smtClean="0">
                <a:latin typeface="Cambria" pitchFamily="18" charset="0"/>
              </a:rPr>
              <a:t>Yow</a:t>
            </a:r>
            <a:r>
              <a:rPr lang="en-US" sz="3100" dirty="0">
                <a:latin typeface="Cambria" pitchFamily="18" charset="0"/>
              </a:rPr>
              <a:t>, V. (2005). Recording oral history: A guide for the Humanities and Social Sciences (2</a:t>
            </a:r>
            <a:r>
              <a:rPr lang="en-US" sz="3100" baseline="30000" dirty="0">
                <a:latin typeface="Cambria" pitchFamily="18" charset="0"/>
              </a:rPr>
              <a:t>nd</a:t>
            </a:r>
            <a:r>
              <a:rPr lang="en-US" sz="3100" dirty="0">
                <a:latin typeface="Cambria" pitchFamily="18" charset="0"/>
              </a:rPr>
              <a:t> ed.). Altamira </a:t>
            </a:r>
            <a:r>
              <a:rPr lang="en-US" sz="3100" dirty="0" smtClean="0">
                <a:latin typeface="Cambria" pitchFamily="18" charset="0"/>
              </a:rPr>
              <a:t>Press, p. 3.</a:t>
            </a:r>
            <a:endParaRPr lang="en-US" sz="3100" dirty="0">
              <a:latin typeface="Cambria" pitchFamily="18" charset="0"/>
            </a:endParaRPr>
          </a:p>
          <a:p>
            <a:endParaRPr lang="en-US" dirty="0">
              <a:latin typeface="Cambria" pitchFamily="18" charset="0"/>
            </a:endParaRPr>
          </a:p>
        </p:txBody>
      </p:sp>
    </p:spTree>
    <p:extLst>
      <p:ext uri="{BB962C8B-B14F-4D97-AF65-F5344CB8AC3E}">
        <p14:creationId xmlns:p14="http://schemas.microsoft.com/office/powerpoint/2010/main" val="2657545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Contact Information</a:t>
            </a:r>
            <a:endParaRPr lang="en-US" dirty="0">
              <a:latin typeface="Cambria" pitchFamily="18" charset="0"/>
            </a:endParaRPr>
          </a:p>
        </p:txBody>
      </p:sp>
      <p:sp>
        <p:nvSpPr>
          <p:cNvPr id="3" name="Content Placeholder 2"/>
          <p:cNvSpPr>
            <a:spLocks noGrp="1"/>
          </p:cNvSpPr>
          <p:nvPr>
            <p:ph idx="1"/>
          </p:nvPr>
        </p:nvSpPr>
        <p:spPr/>
        <p:txBody>
          <a:bodyPr/>
          <a:lstStyle/>
          <a:p>
            <a:pPr marL="0" indent="0" algn="ctr">
              <a:buNone/>
            </a:pPr>
            <a:r>
              <a:rPr lang="en-US" dirty="0">
                <a:latin typeface="Cambria" pitchFamily="18" charset="0"/>
              </a:rPr>
              <a:t>Centro </a:t>
            </a:r>
            <a:r>
              <a:rPr lang="en-US" dirty="0" err="1">
                <a:latin typeface="Cambria" pitchFamily="18" charset="0"/>
              </a:rPr>
              <a:t>para</a:t>
            </a:r>
            <a:r>
              <a:rPr lang="en-US" dirty="0">
                <a:latin typeface="Cambria" pitchFamily="18" charset="0"/>
              </a:rPr>
              <a:t> la </a:t>
            </a:r>
            <a:r>
              <a:rPr lang="en-US" dirty="0" err="1">
                <a:latin typeface="Cambria" pitchFamily="18" charset="0"/>
              </a:rPr>
              <a:t>investigación</a:t>
            </a:r>
            <a:r>
              <a:rPr lang="en-US" dirty="0">
                <a:latin typeface="Cambria" pitchFamily="18" charset="0"/>
              </a:rPr>
              <a:t> del </a:t>
            </a:r>
            <a:r>
              <a:rPr lang="en-US" dirty="0" err="1">
                <a:latin typeface="Cambria" pitchFamily="18" charset="0"/>
              </a:rPr>
              <a:t>bilingüismo</a:t>
            </a:r>
            <a:r>
              <a:rPr lang="en-US" dirty="0">
                <a:latin typeface="Cambria" pitchFamily="18" charset="0"/>
              </a:rPr>
              <a:t> y </a:t>
            </a:r>
            <a:r>
              <a:rPr lang="en-US" dirty="0" err="1">
                <a:latin typeface="Cambria" pitchFamily="18" charset="0"/>
              </a:rPr>
              <a:t>aprendizaje</a:t>
            </a:r>
            <a:endParaRPr lang="en-US" dirty="0">
              <a:latin typeface="Cambria" pitchFamily="18" charset="0"/>
            </a:endParaRPr>
          </a:p>
          <a:p>
            <a:pPr marL="0" indent="0" algn="ctr">
              <a:buNone/>
            </a:pPr>
            <a:r>
              <a:rPr lang="en-US" dirty="0" smtClean="0">
                <a:latin typeface="Cambria" pitchFamily="18" charset="0"/>
                <a:hlinkClick r:id="rId2"/>
              </a:rPr>
              <a:t>ceiba@uprm.edu</a:t>
            </a:r>
            <a:endParaRPr lang="en-US" dirty="0" smtClean="0">
              <a:latin typeface="Cambria" pitchFamily="18" charset="0"/>
            </a:endParaRPr>
          </a:p>
          <a:p>
            <a:pPr marL="0" indent="0" algn="ctr">
              <a:buNone/>
            </a:pPr>
            <a:endParaRPr lang="en-US" dirty="0" smtClean="0">
              <a:latin typeface="Cambria" pitchFamily="18" charset="0"/>
            </a:endParaRPr>
          </a:p>
          <a:p>
            <a:pPr marL="0" indent="0" algn="ctr">
              <a:buNone/>
            </a:pPr>
            <a:r>
              <a:rPr lang="en-US" dirty="0" smtClean="0">
                <a:latin typeface="Cambria" pitchFamily="18" charset="0"/>
              </a:rPr>
              <a:t>Lisa Ortiz</a:t>
            </a:r>
          </a:p>
          <a:p>
            <a:pPr marL="0" indent="0" algn="ctr">
              <a:buNone/>
            </a:pPr>
            <a:r>
              <a:rPr lang="en-US" dirty="0" smtClean="0">
                <a:latin typeface="Cambria" pitchFamily="18" charset="0"/>
              </a:rPr>
              <a:t>lisa.ortiz@upr.edu</a:t>
            </a:r>
          </a:p>
          <a:p>
            <a:endParaRPr lang="en-US" dirty="0" smtClean="0"/>
          </a:p>
          <a:p>
            <a:endParaRPr lang="en-US" dirty="0"/>
          </a:p>
        </p:txBody>
      </p:sp>
    </p:spTree>
    <p:extLst>
      <p:ext uri="{BB962C8B-B14F-4D97-AF65-F5344CB8AC3E}">
        <p14:creationId xmlns:p14="http://schemas.microsoft.com/office/powerpoint/2010/main" val="55592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UPRM: A bilingual university?</a:t>
            </a:r>
            <a:endParaRPr lang="en-US" dirty="0">
              <a:latin typeface="Cambria" pitchFamily="18" charset="0"/>
            </a:endParaRPr>
          </a:p>
        </p:txBody>
      </p:sp>
      <p:sp>
        <p:nvSpPr>
          <p:cNvPr id="3" name="Content Placeholder 2"/>
          <p:cNvSpPr>
            <a:spLocks noGrp="1"/>
          </p:cNvSpPr>
          <p:nvPr>
            <p:ph idx="1"/>
          </p:nvPr>
        </p:nvSpPr>
        <p:spPr>
          <a:xfrm>
            <a:off x="457200" y="1466850"/>
            <a:ext cx="8229600" cy="4525963"/>
          </a:xfrm>
        </p:spPr>
        <p:txBody>
          <a:bodyPr>
            <a:normAutofit fontScale="62500" lnSpcReduction="20000"/>
          </a:bodyPr>
          <a:lstStyle/>
          <a:p>
            <a:pPr marL="342900" lvl="1" indent="-342900">
              <a:buFont typeface="Arial"/>
              <a:buChar char="•"/>
            </a:pPr>
            <a:r>
              <a:rPr lang="en-US" sz="3300" dirty="0" smtClean="0"/>
              <a:t>No </a:t>
            </a:r>
            <a:r>
              <a:rPr lang="en-US" sz="3300" dirty="0"/>
              <a:t>official </a:t>
            </a:r>
            <a:r>
              <a:rPr lang="en-US" sz="3300" dirty="0" smtClean="0"/>
              <a:t>documentation.</a:t>
            </a:r>
            <a:endParaRPr lang="en-US" sz="1900" dirty="0" smtClean="0"/>
          </a:p>
          <a:p>
            <a:pPr marL="0" lvl="1" indent="0">
              <a:buNone/>
            </a:pPr>
            <a:r>
              <a:rPr lang="en-US" sz="1900" dirty="0" smtClean="0"/>
              <a:t> </a:t>
            </a:r>
            <a:endParaRPr lang="en-US" sz="1800" dirty="0"/>
          </a:p>
          <a:p>
            <a:r>
              <a:rPr lang="en-US" sz="3300" dirty="0" smtClean="0"/>
              <a:t>Law  approved in 1993 which reinstated English as one of the official languages (alongside Spanish) in Puerto Rico</a:t>
            </a:r>
            <a:endParaRPr lang="en-US" sz="1800" dirty="0" smtClean="0"/>
          </a:p>
          <a:p>
            <a:pPr marL="0" indent="0">
              <a:buNone/>
            </a:pPr>
            <a:r>
              <a:rPr lang="en-US" sz="1800" dirty="0" smtClean="0"/>
              <a:t> </a:t>
            </a:r>
          </a:p>
          <a:p>
            <a:r>
              <a:rPr lang="en-US" sz="3300" dirty="0" smtClean="0"/>
              <a:t>Academic </a:t>
            </a:r>
            <a:r>
              <a:rPr lang="en-US" sz="3300" dirty="0"/>
              <a:t>offerings </a:t>
            </a:r>
            <a:r>
              <a:rPr lang="en-US" sz="3300" dirty="0" smtClean="0"/>
              <a:t>at UPRM are the same as the majority of K-12 public schools. </a:t>
            </a:r>
          </a:p>
          <a:p>
            <a:pPr marL="0" indent="0">
              <a:buNone/>
            </a:pPr>
            <a:endParaRPr lang="en-US" sz="1800" dirty="0" smtClean="0"/>
          </a:p>
          <a:p>
            <a:r>
              <a:rPr lang="en-US" sz="3300" dirty="0" smtClean="0"/>
              <a:t>Textbooks </a:t>
            </a:r>
            <a:r>
              <a:rPr lang="en-US" sz="3300" dirty="0"/>
              <a:t>are often in </a:t>
            </a:r>
            <a:r>
              <a:rPr lang="en-US" sz="3300" dirty="0" smtClean="0"/>
              <a:t>English, </a:t>
            </a:r>
            <a:r>
              <a:rPr lang="en-US" sz="3300" dirty="0"/>
              <a:t>lectures and </a:t>
            </a:r>
            <a:r>
              <a:rPr lang="en-US" sz="3300" dirty="0" smtClean="0"/>
              <a:t>discussions </a:t>
            </a:r>
            <a:r>
              <a:rPr lang="en-US" sz="3300" dirty="0"/>
              <a:t>in </a:t>
            </a:r>
            <a:r>
              <a:rPr lang="en-US" sz="3300" dirty="0" smtClean="0"/>
              <a:t>Spanish</a:t>
            </a:r>
          </a:p>
          <a:p>
            <a:pPr marL="0" indent="0">
              <a:buNone/>
            </a:pPr>
            <a:endParaRPr lang="en-US" sz="1800" dirty="0" smtClean="0"/>
          </a:p>
          <a:p>
            <a:r>
              <a:rPr lang="en-US" sz="3300" dirty="0" smtClean="0"/>
              <a:t>Spanish for formal means </a:t>
            </a:r>
            <a:r>
              <a:rPr lang="en-US" sz="3300" dirty="0"/>
              <a:t>of </a:t>
            </a:r>
            <a:r>
              <a:rPr lang="en-US" sz="3300" dirty="0" smtClean="0"/>
              <a:t>communication and social interactions</a:t>
            </a:r>
          </a:p>
          <a:p>
            <a:endParaRPr lang="en-US" sz="1800" dirty="0"/>
          </a:p>
          <a:p>
            <a:r>
              <a:rPr lang="en-US" sz="3300" dirty="0" smtClean="0"/>
              <a:t>However, bilingualism </a:t>
            </a:r>
            <a:r>
              <a:rPr lang="en-US" sz="3300" dirty="0"/>
              <a:t>is formally endorsed by the fact that students are required to study </a:t>
            </a:r>
            <a:r>
              <a:rPr lang="en-US" sz="3300" dirty="0" smtClean="0"/>
              <a:t>English. Students </a:t>
            </a:r>
            <a:r>
              <a:rPr lang="en-US" sz="3300" dirty="0"/>
              <a:t>must register in and approve a minimum of 12 credits in </a:t>
            </a:r>
            <a:r>
              <a:rPr lang="en-US" sz="3300" dirty="0" smtClean="0"/>
              <a:t>English</a:t>
            </a:r>
            <a:endParaRPr lang="en-US" sz="3300" dirty="0"/>
          </a:p>
          <a:p>
            <a:pPr lvl="1"/>
            <a:endParaRPr lang="en-US" dirty="0">
              <a:latin typeface="Cambria" pitchFamily="18" charset="0"/>
            </a:endParaRPr>
          </a:p>
        </p:txBody>
      </p:sp>
    </p:spTree>
    <p:extLst>
      <p:ext uri="{BB962C8B-B14F-4D97-AF65-F5344CB8AC3E}">
        <p14:creationId xmlns:p14="http://schemas.microsoft.com/office/powerpoint/2010/main" val="3908931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English Prestige in Puerto Rico</a:t>
            </a:r>
            <a:endParaRPr lang="en-US" dirty="0">
              <a:latin typeface="Cambria"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sz="1200" dirty="0" smtClean="0"/>
          </a:p>
          <a:p>
            <a:pPr marL="0" indent="0" algn="ctr">
              <a:buNone/>
            </a:pPr>
            <a:r>
              <a:rPr lang="en-US" dirty="0" smtClean="0">
                <a:latin typeface="Cambria" pitchFamily="18" charset="0"/>
              </a:rPr>
              <a:t>“</a:t>
            </a:r>
            <a:r>
              <a:rPr lang="en-US" dirty="0">
                <a:latin typeface="Cambria" pitchFamily="18" charset="0"/>
              </a:rPr>
              <a:t>A</a:t>
            </a:r>
            <a:r>
              <a:rPr lang="en-US" dirty="0" smtClean="0">
                <a:latin typeface="Cambria" pitchFamily="18" charset="0"/>
              </a:rPr>
              <a:t> </a:t>
            </a:r>
            <a:r>
              <a:rPr lang="en-US" dirty="0">
                <a:latin typeface="Cambria" pitchFamily="18" charset="0"/>
              </a:rPr>
              <a:t>better knowledge of English is considered the key to future success. Mobility in society and the professional arena has become a motivation for teaching and learning English in Puerto Rico</a:t>
            </a:r>
            <a:r>
              <a:rPr lang="en-US" dirty="0" smtClean="0">
                <a:latin typeface="Cambria" pitchFamily="18" charset="0"/>
              </a:rPr>
              <a:t>” </a:t>
            </a:r>
          </a:p>
          <a:p>
            <a:pPr marL="0" indent="0" algn="ctr">
              <a:buNone/>
            </a:pPr>
            <a:endParaRPr lang="en-US" sz="2400" dirty="0" smtClean="0">
              <a:latin typeface="Cambria" pitchFamily="18" charset="0"/>
            </a:endParaRPr>
          </a:p>
          <a:p>
            <a:pPr marL="0" indent="0" algn="ctr">
              <a:buNone/>
            </a:pPr>
            <a:r>
              <a:rPr lang="en-US" sz="2800" dirty="0" smtClean="0">
                <a:latin typeface="Cambria" pitchFamily="18" charset="0"/>
              </a:rPr>
              <a:t>Norman </a:t>
            </a:r>
            <a:r>
              <a:rPr lang="en-US" sz="2800" dirty="0">
                <a:latin typeface="Cambria" pitchFamily="18" charset="0"/>
              </a:rPr>
              <a:t>Maldonado (2000</a:t>
            </a:r>
            <a:r>
              <a:rPr lang="en-US" sz="2800" dirty="0" smtClean="0">
                <a:latin typeface="Cambria" pitchFamily="18" charset="0"/>
              </a:rPr>
              <a:t>) </a:t>
            </a:r>
            <a:endParaRPr lang="en-US" sz="2800" dirty="0">
              <a:latin typeface="Cambria" pitchFamily="18" charset="0"/>
            </a:endParaRPr>
          </a:p>
          <a:p>
            <a:pPr marL="0" indent="0" algn="ctr">
              <a:buNone/>
            </a:pPr>
            <a:r>
              <a:rPr lang="en-US" sz="2400" dirty="0" smtClean="0">
                <a:latin typeface="Cambria" pitchFamily="18" charset="0"/>
              </a:rPr>
              <a:t>Former </a:t>
            </a:r>
            <a:r>
              <a:rPr lang="en-US" sz="2400" dirty="0">
                <a:latin typeface="Cambria" pitchFamily="18" charset="0"/>
              </a:rPr>
              <a:t>president of the University of Puerto </a:t>
            </a:r>
            <a:r>
              <a:rPr lang="en-US" sz="2400" dirty="0" smtClean="0">
                <a:latin typeface="Cambria" pitchFamily="18" charset="0"/>
              </a:rPr>
              <a:t>Rico</a:t>
            </a:r>
            <a:endParaRPr lang="en-US" sz="2400" dirty="0">
              <a:latin typeface="Cambria" pitchFamily="18" charset="0"/>
            </a:endParaRPr>
          </a:p>
        </p:txBody>
      </p:sp>
    </p:spTree>
    <p:extLst>
      <p:ext uri="{BB962C8B-B14F-4D97-AF65-F5344CB8AC3E}">
        <p14:creationId xmlns:p14="http://schemas.microsoft.com/office/powerpoint/2010/main" val="113039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English Prestige in Puerto Rico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9722887"/>
              </p:ext>
            </p:extLst>
          </p:nvPr>
        </p:nvGraphicFramePr>
        <p:xfrm>
          <a:off x="457200" y="2501900"/>
          <a:ext cx="8229600" cy="2499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rowSpan="5">
                  <a:txBody>
                    <a:bodyPr/>
                    <a:lstStyle/>
                    <a:p>
                      <a:pPr algn="ctr"/>
                      <a:r>
                        <a:rPr lang="en-US" dirty="0" smtClean="0">
                          <a:latin typeface="Cambria" pitchFamily="18" charset="0"/>
                        </a:rPr>
                        <a:t>$$</a:t>
                      </a:r>
                    </a:p>
                    <a:p>
                      <a:pPr algn="ctr"/>
                      <a:endParaRPr lang="en-US" dirty="0" smtClean="0">
                        <a:latin typeface="Cambria" pitchFamily="18" charset="0"/>
                      </a:endParaRPr>
                    </a:p>
                    <a:p>
                      <a:pPr algn="ctr"/>
                      <a:r>
                        <a:rPr lang="en-US" dirty="0" smtClean="0">
                          <a:latin typeface="Cambria" pitchFamily="18" charset="0"/>
                        </a:rPr>
                        <a:t>Success</a:t>
                      </a:r>
                    </a:p>
                    <a:p>
                      <a:pPr algn="ctr"/>
                      <a:endParaRPr lang="en-US" dirty="0" smtClean="0">
                        <a:latin typeface="Cambria" pitchFamily="18" charset="0"/>
                      </a:endParaRPr>
                    </a:p>
                    <a:p>
                      <a:pPr algn="ctr"/>
                      <a:r>
                        <a:rPr lang="en-US" dirty="0" smtClean="0">
                          <a:latin typeface="Cambria" pitchFamily="18" charset="0"/>
                        </a:rPr>
                        <a:t>Higher Social Status</a:t>
                      </a:r>
                    </a:p>
                    <a:p>
                      <a:pPr algn="ctr"/>
                      <a:endParaRPr lang="en-US" dirty="0" smtClean="0">
                        <a:latin typeface="Cambria" pitchFamily="18" charset="0"/>
                      </a:endParaRPr>
                    </a:p>
                    <a:p>
                      <a:pPr algn="ctr"/>
                      <a:r>
                        <a:rPr lang="en-US" sz="3200" dirty="0" smtClean="0">
                          <a:latin typeface="Cambria" pitchFamily="18" charset="0"/>
                        </a:rPr>
                        <a:t>Capital</a:t>
                      </a:r>
                      <a:endParaRPr lang="en-US" dirty="0">
                        <a:latin typeface="Cambria" pitchFamily="18" charset="0"/>
                      </a:endParaRPr>
                    </a:p>
                  </a:txBody>
                  <a:tcPr/>
                </a:tc>
              </a:tr>
              <a:tr h="370840">
                <a:tc>
                  <a:txBody>
                    <a:bodyPr/>
                    <a:lstStyle/>
                    <a:p>
                      <a:endParaRPr lang="en-US"/>
                    </a:p>
                  </a:txBody>
                  <a:tcPr>
                    <a:noFill/>
                  </a:tcPr>
                </a:tc>
                <a:tc>
                  <a:txBody>
                    <a:bodyPr/>
                    <a:lstStyle/>
                    <a:p>
                      <a:endParaRPr lang="en-US"/>
                    </a:p>
                  </a:txBody>
                  <a:tcPr>
                    <a:noFill/>
                  </a:tcPr>
                </a:tc>
                <a:tc>
                  <a:txBody>
                    <a:bodyPr/>
                    <a:lstStyle/>
                    <a:p>
                      <a:endParaRPr lang="en-US" dirty="0"/>
                    </a:p>
                  </a:txBody>
                  <a:tcPr>
                    <a:noFill/>
                  </a:tcPr>
                </a:tc>
                <a:tc rowSpan="4">
                  <a:txBody>
                    <a:bodyPr/>
                    <a:lstStyle/>
                    <a:p>
                      <a:endParaRPr lang="en-US" dirty="0"/>
                    </a:p>
                  </a:txBody>
                  <a:tcPr/>
                </a:tc>
                <a:tc vMerge="1">
                  <a:txBody>
                    <a:bodyPr/>
                    <a:lstStyle/>
                    <a:p>
                      <a:endParaRPr lang="en-US" dirty="0"/>
                    </a:p>
                  </a:txBody>
                  <a:tcPr/>
                </a:tc>
              </a:tr>
              <a:tr h="370840">
                <a:tc>
                  <a:txBody>
                    <a:bodyPr/>
                    <a:lstStyle/>
                    <a:p>
                      <a:endParaRPr lang="en-US"/>
                    </a:p>
                  </a:txBody>
                  <a:tcPr>
                    <a:noFill/>
                  </a:tcPr>
                </a:tc>
                <a:tc>
                  <a:txBody>
                    <a:bodyPr/>
                    <a:lstStyle/>
                    <a:p>
                      <a:endParaRPr lang="en-US" dirty="0"/>
                    </a:p>
                  </a:txBody>
                  <a:tcPr>
                    <a:noFill/>
                  </a:tcPr>
                </a:tc>
                <a:tc rowSpan="3">
                  <a:txBody>
                    <a:bodyPr/>
                    <a:lstStyle/>
                    <a:p>
                      <a:endParaRPr lang="en-US" dirty="0" smtClean="0"/>
                    </a:p>
                    <a:p>
                      <a:pPr algn="ctr"/>
                      <a:r>
                        <a:rPr lang="en-US" dirty="0" smtClean="0">
                          <a:latin typeface="Cambria" pitchFamily="18" charset="0"/>
                        </a:rPr>
                        <a:t>Better Employment</a:t>
                      </a:r>
                      <a:r>
                        <a:rPr lang="en-US" baseline="0" dirty="0" smtClean="0">
                          <a:latin typeface="Cambria" pitchFamily="18" charset="0"/>
                        </a:rPr>
                        <a:t> Opportunities</a:t>
                      </a:r>
                      <a:endParaRPr lang="en-US" dirty="0">
                        <a:latin typeface="Cambria" pitchFamily="18" charset="0"/>
                      </a:endParaRPr>
                    </a:p>
                  </a:txBody>
                  <a:tcPr/>
                </a:tc>
                <a:tc vMerge="1">
                  <a:txBody>
                    <a:bodyPr/>
                    <a:lstStyle/>
                    <a:p>
                      <a:endParaRPr lang="en-US" dirty="0"/>
                    </a:p>
                  </a:txBody>
                  <a:tcPr/>
                </a:tc>
                <a:tc vMerge="1">
                  <a:txBody>
                    <a:bodyPr/>
                    <a:lstStyle/>
                    <a:p>
                      <a:endParaRPr lang="en-US" dirty="0"/>
                    </a:p>
                  </a:txBody>
                  <a:tcPr/>
                </a:tc>
              </a:tr>
              <a:tr h="370840">
                <a:tc>
                  <a:txBody>
                    <a:bodyPr/>
                    <a:lstStyle/>
                    <a:p>
                      <a:endParaRPr lang="en-US" dirty="0"/>
                    </a:p>
                  </a:txBody>
                  <a:tcPr>
                    <a:noFill/>
                  </a:tcPr>
                </a:tc>
                <a:tc rowSpan="2">
                  <a:txBody>
                    <a:bodyPr/>
                    <a:lstStyle/>
                    <a:p>
                      <a:endParaRPr lang="en-US" dirty="0" smtClean="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pPr algn="ctr"/>
                      <a:r>
                        <a:rPr lang="en-US" dirty="0" smtClean="0">
                          <a:latin typeface="Cambria" pitchFamily="18" charset="0"/>
                        </a:rPr>
                        <a:t>English Knowledge</a:t>
                      </a:r>
                      <a:endParaRPr lang="en-US" dirty="0">
                        <a:latin typeface="Cambria" pitchFamily="18" charset="0"/>
                      </a:endParaRP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grpSp>
        <p:nvGrpSpPr>
          <p:cNvPr id="7" name="Group 6"/>
          <p:cNvGrpSpPr/>
          <p:nvPr/>
        </p:nvGrpSpPr>
        <p:grpSpPr>
          <a:xfrm>
            <a:off x="2540000" y="3835400"/>
            <a:ext cx="4114800" cy="546100"/>
            <a:chOff x="2540000" y="3733800"/>
            <a:chExt cx="4114800" cy="546100"/>
          </a:xfrm>
        </p:grpSpPr>
        <p:sp>
          <p:nvSpPr>
            <p:cNvPr id="5" name="Right Arrow 4"/>
            <p:cNvSpPr/>
            <p:nvPr/>
          </p:nvSpPr>
          <p:spPr>
            <a:xfrm>
              <a:off x="2540000" y="4064000"/>
              <a:ext cx="812800" cy="215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842000" y="3733800"/>
              <a:ext cx="812800" cy="215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143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Bourdieu’s Theory</a:t>
            </a:r>
            <a:endParaRPr lang="en-US" dirty="0">
              <a:latin typeface="Cambr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59060993"/>
              </p:ext>
            </p:extLst>
          </p:nvPr>
        </p:nvGraphicFramePr>
        <p:xfrm>
          <a:off x="412750" y="1546730"/>
          <a:ext cx="8318500" cy="3953132"/>
        </p:xfrm>
        <a:graphic>
          <a:graphicData uri="http://schemas.openxmlformats.org/drawingml/2006/table">
            <a:tbl>
              <a:tblPr/>
              <a:tblGrid>
                <a:gridCol w="1885950"/>
                <a:gridCol w="2273300"/>
                <a:gridCol w="4159250"/>
              </a:tblGrid>
              <a:tr h="878970">
                <a:tc gridSpan="3">
                  <a:txBody>
                    <a:bodyPr/>
                    <a:lstStyle/>
                    <a:p>
                      <a:pPr marL="0" marR="0" algn="ctr">
                        <a:lnSpc>
                          <a:spcPct val="115000"/>
                        </a:lnSpc>
                        <a:spcBef>
                          <a:spcPts val="0"/>
                        </a:spcBef>
                        <a:spcAft>
                          <a:spcPts val="0"/>
                        </a:spcAft>
                      </a:pPr>
                      <a:r>
                        <a:rPr lang="en-US" sz="1750" b="1" dirty="0">
                          <a:latin typeface="Cambria" pitchFamily="18" charset="0"/>
                          <a:ea typeface="Calibri"/>
                          <a:cs typeface="Times New Roman"/>
                        </a:rPr>
                        <a:t>Symbolic Capital</a:t>
                      </a:r>
                      <a:endParaRPr lang="en-US" sz="1750" dirty="0">
                        <a:latin typeface="Cambria" pitchFamily="18" charset="0"/>
                        <a:ea typeface="Calibri"/>
                        <a:cs typeface="Times New Roman"/>
                      </a:endParaRPr>
                    </a:p>
                    <a:p>
                      <a:pPr marL="0" marR="0" algn="ctr">
                        <a:lnSpc>
                          <a:spcPct val="115000"/>
                        </a:lnSpc>
                        <a:spcBef>
                          <a:spcPts val="0"/>
                        </a:spcBef>
                        <a:spcAft>
                          <a:spcPts val="0"/>
                        </a:spcAft>
                      </a:pPr>
                      <a:r>
                        <a:rPr lang="en-US" sz="1700" dirty="0">
                          <a:latin typeface="Cambria" pitchFamily="18" charset="0"/>
                          <a:ea typeface="Calibri"/>
                          <a:cs typeface="Times New Roman"/>
                        </a:rPr>
                        <a:t>Institutionally </a:t>
                      </a:r>
                      <a:r>
                        <a:rPr lang="en-US" sz="1700" dirty="0" err="1">
                          <a:latin typeface="Cambria" pitchFamily="18" charset="0"/>
                          <a:ea typeface="Calibri"/>
                          <a:cs typeface="Times New Roman"/>
                        </a:rPr>
                        <a:t>recognised</a:t>
                      </a:r>
                      <a:r>
                        <a:rPr lang="en-US" sz="1700" dirty="0">
                          <a:latin typeface="Cambria" pitchFamily="18" charset="0"/>
                          <a:ea typeface="Calibri"/>
                          <a:cs typeface="Times New Roman"/>
                        </a:rPr>
                        <a:t> and legitimated authority and entitlement requisite for the exchange and conversion </a:t>
                      </a:r>
                      <a:r>
                        <a:rPr lang="en-US" sz="1700" dirty="0" smtClean="0">
                          <a:latin typeface="Cambria" pitchFamily="18" charset="0"/>
                          <a:ea typeface="Calibri"/>
                          <a:cs typeface="Times New Roman"/>
                        </a:rPr>
                        <a:t>of Cultural</a:t>
                      </a:r>
                      <a:r>
                        <a:rPr lang="en-US" sz="1700" dirty="0">
                          <a:latin typeface="Cambria" pitchFamily="18" charset="0"/>
                          <a:ea typeface="Calibri"/>
                          <a:cs typeface="Times New Roman"/>
                        </a:rPr>
                        <a:t>, Economic and Social Capital</a:t>
                      </a: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42470">
                <a:tc rowSpan="3">
                  <a:txBody>
                    <a:bodyPr/>
                    <a:lstStyle/>
                    <a:p>
                      <a:pPr marL="0" marR="0">
                        <a:lnSpc>
                          <a:spcPct val="115000"/>
                        </a:lnSpc>
                        <a:spcBef>
                          <a:spcPts val="0"/>
                        </a:spcBef>
                        <a:spcAft>
                          <a:spcPts val="0"/>
                        </a:spcAft>
                      </a:pPr>
                      <a:r>
                        <a:rPr lang="en-US" sz="1750" b="1" dirty="0">
                          <a:latin typeface="Cambria" pitchFamily="18" charset="0"/>
                          <a:ea typeface="Calibri"/>
                          <a:cs typeface="Times New Roman"/>
                        </a:rPr>
                        <a:t>Cultural Capital</a:t>
                      </a:r>
                      <a:endParaRPr lang="en-US" sz="175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50" b="1" dirty="0">
                          <a:latin typeface="Cambria" pitchFamily="18" charset="0"/>
                          <a:ea typeface="Calibri"/>
                          <a:cs typeface="Times New Roman"/>
                        </a:rPr>
                        <a:t>Embodied Capital</a:t>
                      </a:r>
                      <a:endParaRPr lang="en-US" sz="175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dirty="0" err="1">
                          <a:latin typeface="Times New Roman"/>
                          <a:ea typeface="Calibri"/>
                          <a:cs typeface="Times New Roman"/>
                        </a:rPr>
                        <a:t>Knowledges</a:t>
                      </a:r>
                      <a:r>
                        <a:rPr lang="en-US" sz="1700" dirty="0">
                          <a:latin typeface="Times New Roman"/>
                          <a:ea typeface="Calibri"/>
                          <a:cs typeface="Times New Roman"/>
                        </a:rPr>
                        <a:t>, skills, dispositions, linguistic practices and representational resources of the bodily habitus</a:t>
                      </a:r>
                      <a:endParaRPr lang="en-US" sz="1700" dirty="0">
                        <a:latin typeface="Calibri"/>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vMerge="1">
                  <a:txBody>
                    <a:bodyPr/>
                    <a:lstStyle/>
                    <a:p>
                      <a:endParaRPr lang="en-US"/>
                    </a:p>
                  </a:txBody>
                  <a:tcPr/>
                </a:tc>
                <a:tc>
                  <a:txBody>
                    <a:bodyPr/>
                    <a:lstStyle/>
                    <a:p>
                      <a:pPr marL="0" marR="0">
                        <a:lnSpc>
                          <a:spcPct val="115000"/>
                        </a:lnSpc>
                        <a:spcBef>
                          <a:spcPts val="0"/>
                        </a:spcBef>
                        <a:spcAft>
                          <a:spcPts val="0"/>
                        </a:spcAft>
                      </a:pPr>
                      <a:r>
                        <a:rPr lang="en-US" sz="1750" b="1" dirty="0">
                          <a:latin typeface="Cambria" pitchFamily="18" charset="0"/>
                          <a:ea typeface="Calibri"/>
                          <a:cs typeface="Times New Roman"/>
                        </a:rPr>
                        <a:t>Objectified Capital</a:t>
                      </a:r>
                      <a:endParaRPr lang="en-US" sz="175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dirty="0">
                          <a:latin typeface="Times New Roman"/>
                          <a:ea typeface="Calibri"/>
                          <a:cs typeface="Times New Roman"/>
                        </a:rPr>
                        <a:t>Cultural goods, texts, material objects and media physically transmissible to others</a:t>
                      </a:r>
                      <a:endParaRPr lang="en-US" sz="1700" dirty="0">
                        <a:latin typeface="Calibri"/>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866">
                <a:tc vMerge="1">
                  <a:txBody>
                    <a:bodyPr/>
                    <a:lstStyle/>
                    <a:p>
                      <a:endParaRPr lang="en-US"/>
                    </a:p>
                  </a:txBody>
                  <a:tcPr/>
                </a:tc>
                <a:tc>
                  <a:txBody>
                    <a:bodyPr/>
                    <a:lstStyle/>
                    <a:p>
                      <a:pPr marL="0" marR="0">
                        <a:lnSpc>
                          <a:spcPct val="115000"/>
                        </a:lnSpc>
                        <a:spcBef>
                          <a:spcPts val="0"/>
                        </a:spcBef>
                        <a:spcAft>
                          <a:spcPts val="0"/>
                        </a:spcAft>
                      </a:pPr>
                      <a:r>
                        <a:rPr lang="en-US" sz="1750" b="1" dirty="0">
                          <a:latin typeface="Cambria" pitchFamily="18" charset="0"/>
                          <a:ea typeface="Calibri"/>
                          <a:cs typeface="Times New Roman"/>
                        </a:rPr>
                        <a:t>Institutional Capital</a:t>
                      </a:r>
                      <a:endParaRPr lang="en-US" sz="175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dirty="0">
                          <a:latin typeface="Times New Roman"/>
                          <a:ea typeface="Calibri"/>
                          <a:cs typeface="Times New Roman"/>
                        </a:rPr>
                        <a:t>Academic qualifications, awards, professional certificates and credentials</a:t>
                      </a:r>
                      <a:endParaRPr lang="en-US" sz="1700" dirty="0">
                        <a:latin typeface="Calibri"/>
                        <a:ea typeface="Calibri"/>
                        <a:cs typeface="Times New Roman"/>
                      </a:endParaRPr>
                    </a:p>
                  </a:txBody>
                  <a:tcPr marL="57359" marR="5735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32">
                <a:tc>
                  <a:txBody>
                    <a:bodyPr/>
                    <a:lstStyle/>
                    <a:p>
                      <a:pPr marL="0" marR="0">
                        <a:lnSpc>
                          <a:spcPct val="115000"/>
                        </a:lnSpc>
                        <a:spcBef>
                          <a:spcPts val="0"/>
                        </a:spcBef>
                        <a:spcAft>
                          <a:spcPts val="0"/>
                        </a:spcAft>
                      </a:pPr>
                      <a:r>
                        <a:rPr lang="en-US" sz="1750" b="1">
                          <a:latin typeface="Cambria" pitchFamily="18" charset="0"/>
                          <a:ea typeface="Calibri"/>
                          <a:cs typeface="Times New Roman"/>
                        </a:rPr>
                        <a:t>Economic Capital</a:t>
                      </a:r>
                      <a:endParaRPr lang="en-US" sz="175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700" dirty="0">
                          <a:latin typeface="Cambria" pitchFamily="18" charset="0"/>
                          <a:ea typeface="Calibri"/>
                          <a:cs typeface="Times New Roman"/>
                        </a:rPr>
                        <a:t>Material goods and resources directly convertible into money</a:t>
                      </a: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3699">
                <a:tc>
                  <a:txBody>
                    <a:bodyPr/>
                    <a:lstStyle/>
                    <a:p>
                      <a:pPr marL="0" marR="0">
                        <a:lnSpc>
                          <a:spcPct val="115000"/>
                        </a:lnSpc>
                        <a:spcBef>
                          <a:spcPts val="0"/>
                        </a:spcBef>
                        <a:spcAft>
                          <a:spcPts val="0"/>
                        </a:spcAft>
                      </a:pPr>
                      <a:r>
                        <a:rPr lang="en-US" sz="1750" b="1" dirty="0">
                          <a:latin typeface="Cambria" pitchFamily="18" charset="0"/>
                          <a:ea typeface="Calibri"/>
                          <a:cs typeface="Times New Roman"/>
                        </a:rPr>
                        <a:t>Social Capital</a:t>
                      </a:r>
                      <a:endParaRPr lang="en-US" sz="1750" dirty="0">
                        <a:latin typeface="Cambria" pitchFamily="18" charset="0"/>
                        <a:ea typeface="Calibri"/>
                        <a:cs typeface="Times New Roman"/>
                      </a:endParaRP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700" dirty="0">
                          <a:latin typeface="Cambria" pitchFamily="18" charset="0"/>
                          <a:ea typeface="Calibri"/>
                          <a:cs typeface="Times New Roman"/>
                        </a:rPr>
                        <a:t>Access to cultural and </a:t>
                      </a:r>
                      <a:r>
                        <a:rPr lang="en-US" sz="1700" dirty="0" err="1">
                          <a:latin typeface="Cambria" pitchFamily="18" charset="0"/>
                          <a:ea typeface="Calibri"/>
                          <a:cs typeface="Times New Roman"/>
                        </a:rPr>
                        <a:t>subcultural</a:t>
                      </a:r>
                      <a:r>
                        <a:rPr lang="en-US" sz="1700" dirty="0">
                          <a:latin typeface="Cambria" pitchFamily="18" charset="0"/>
                          <a:ea typeface="Calibri"/>
                          <a:cs typeface="Times New Roman"/>
                        </a:rPr>
                        <a:t> institutions, social relations and practices</a:t>
                      </a:r>
                    </a:p>
                  </a:txBody>
                  <a:tcPr marL="57359" marR="5735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5" name="Rectangle 1"/>
          <p:cNvSpPr>
            <a:spLocks noChangeArrowheads="1"/>
          </p:cNvSpPr>
          <p:nvPr/>
        </p:nvSpPr>
        <p:spPr bwMode="auto">
          <a:xfrm>
            <a:off x="412750" y="5467985"/>
            <a:ext cx="83185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Types of capital. Source: Luke, in press</a:t>
            </a:r>
            <a:endParaRPr kumimoji="0" lang="en-US" sz="1800" b="0" i="0" u="none" strike="noStrike" cap="none" normalizeH="0" baseline="0" dirty="0" smtClean="0">
              <a:ln>
                <a:noFill/>
              </a:ln>
              <a:solidFill>
                <a:schemeClr val="tx1"/>
              </a:solidFill>
              <a:effectLst/>
              <a:latin typeface="Cambria" pitchFamily="18" charset="0"/>
            </a:endParaRPr>
          </a:p>
        </p:txBody>
      </p:sp>
    </p:spTree>
    <p:extLst>
      <p:ext uri="{BB962C8B-B14F-4D97-AF65-F5344CB8AC3E}">
        <p14:creationId xmlns:p14="http://schemas.microsoft.com/office/powerpoint/2010/main" val="244263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The path towards capital: Migration </a:t>
            </a:r>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680029"/>
            <a:ext cx="2959100" cy="422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82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Return Migration</a:t>
            </a:r>
            <a:endParaRPr lang="en-US" dirty="0">
              <a:latin typeface="Cambria" pitchFamily="18" charset="0"/>
            </a:endParaRPr>
          </a:p>
        </p:txBody>
      </p:sp>
      <p:sp>
        <p:nvSpPr>
          <p:cNvPr id="3" name="Content Placeholder 2"/>
          <p:cNvSpPr>
            <a:spLocks noGrp="1"/>
          </p:cNvSpPr>
          <p:nvPr>
            <p:ph idx="1"/>
          </p:nvPr>
        </p:nvSpPr>
        <p:spPr>
          <a:xfrm>
            <a:off x="457200" y="1600201"/>
            <a:ext cx="8229600" cy="1320800"/>
          </a:xfrm>
        </p:spPr>
        <p:txBody>
          <a:bodyPr>
            <a:normAutofit/>
          </a:bodyPr>
          <a:lstStyle/>
          <a:p>
            <a:pPr marL="0" indent="0" algn="ctr">
              <a:buNone/>
            </a:pPr>
            <a:r>
              <a:rPr lang="en-US" dirty="0" smtClean="0">
                <a:latin typeface="Cambria" pitchFamily="18" charset="0"/>
              </a:rPr>
              <a:t>Each </a:t>
            </a:r>
            <a:r>
              <a:rPr lang="en-US" dirty="0">
                <a:latin typeface="Cambria" pitchFamily="18" charset="0"/>
              </a:rPr>
              <a:t>main current of migration produces a compensating </a:t>
            </a:r>
            <a:r>
              <a:rPr lang="en-US" dirty="0" smtClean="0">
                <a:latin typeface="Cambria" pitchFamily="18" charset="0"/>
              </a:rPr>
              <a:t>counter-current (</a:t>
            </a:r>
            <a:r>
              <a:rPr lang="en-US" dirty="0" err="1" smtClean="0">
                <a:latin typeface="Cambria" pitchFamily="18" charset="0"/>
              </a:rPr>
              <a:t>Duany</a:t>
            </a:r>
            <a:r>
              <a:rPr lang="en-US" dirty="0" smtClean="0">
                <a:latin typeface="Cambria" pitchFamily="18" charset="0"/>
              </a:rPr>
              <a:t>, 2002) </a:t>
            </a:r>
          </a:p>
          <a:p>
            <a:endParaRPr lang="en-US" dirty="0" smtClean="0">
              <a:latin typeface="Cambria" pitchFamily="18" charset="0"/>
            </a:endParaRPr>
          </a:p>
          <a:p>
            <a:endParaRPr lang="en-US" dirty="0">
              <a:latin typeface="Cambria" pitchFamily="18" charset="0"/>
            </a:endParaRPr>
          </a:p>
          <a:p>
            <a:pPr marL="0" indent="0">
              <a:buNone/>
            </a:pPr>
            <a:endParaRPr lang="en-US" dirty="0">
              <a:latin typeface="Cambria" pitchFamily="18" charset="0"/>
            </a:endParaRPr>
          </a:p>
        </p:txBody>
      </p:sp>
      <p:graphicFrame>
        <p:nvGraphicFramePr>
          <p:cNvPr id="5" name="Diagram 4"/>
          <p:cNvGraphicFramePr/>
          <p:nvPr>
            <p:extLst>
              <p:ext uri="{D42A27DB-BD31-4B8C-83A1-F6EECF244321}">
                <p14:modId xmlns:p14="http://schemas.microsoft.com/office/powerpoint/2010/main" val="1037715341"/>
              </p:ext>
            </p:extLst>
          </p:nvPr>
        </p:nvGraphicFramePr>
        <p:xfrm>
          <a:off x="1524000" y="2616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13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pPr>
            <a:r>
              <a:rPr lang="en-US" sz="11500" dirty="0" smtClean="0">
                <a:latin typeface="Cambria" pitchFamily="18" charset="0"/>
              </a:rPr>
              <a:t>“</a:t>
            </a:r>
          </a:p>
          <a:p>
            <a:pPr marL="0" indent="0" algn="ctr">
              <a:buNone/>
            </a:pPr>
            <a:r>
              <a:rPr lang="en-US" sz="3600" dirty="0" smtClean="0">
                <a:latin typeface="Cambria" pitchFamily="18" charset="0"/>
              </a:rPr>
              <a:t>Much </a:t>
            </a:r>
            <a:r>
              <a:rPr lang="en-US" sz="3600" dirty="0">
                <a:latin typeface="Cambria" pitchFamily="18" charset="0"/>
              </a:rPr>
              <a:t>of </a:t>
            </a:r>
            <a:r>
              <a:rPr lang="en-US" sz="3600" b="1" dirty="0">
                <a:solidFill>
                  <a:srgbClr val="009900"/>
                </a:solidFill>
                <a:latin typeface="Cambria" pitchFamily="18" charset="0"/>
              </a:rPr>
              <a:t>my </a:t>
            </a:r>
            <a:r>
              <a:rPr lang="en-US" sz="3600" b="1" dirty="0" smtClean="0">
                <a:solidFill>
                  <a:srgbClr val="009900"/>
                </a:solidFill>
                <a:latin typeface="Cambria" pitchFamily="18" charset="0"/>
              </a:rPr>
              <a:t>story </a:t>
            </a:r>
            <a:r>
              <a:rPr lang="en-US" sz="3600" dirty="0">
                <a:latin typeface="Cambria" pitchFamily="18" charset="0"/>
              </a:rPr>
              <a:t>does </a:t>
            </a:r>
            <a:r>
              <a:rPr lang="en-US" sz="3600" dirty="0" smtClean="0">
                <a:latin typeface="Cambria" pitchFamily="18" charset="0"/>
              </a:rPr>
              <a:t>revolve around </a:t>
            </a:r>
            <a:r>
              <a:rPr lang="en-US" sz="3600" dirty="0">
                <a:latin typeface="Cambria" pitchFamily="18" charset="0"/>
              </a:rPr>
              <a:t>language. It’s always been this language deal with </a:t>
            </a:r>
            <a:r>
              <a:rPr lang="en-US" sz="3600" dirty="0" smtClean="0">
                <a:latin typeface="Cambria" pitchFamily="18" charset="0"/>
              </a:rPr>
              <a:t>me. </a:t>
            </a:r>
            <a:r>
              <a:rPr lang="en-US" sz="3600" dirty="0">
                <a:latin typeface="Cambria" pitchFamily="18" charset="0"/>
              </a:rPr>
              <a:t>Many of the choices that I have made have had to do with </a:t>
            </a:r>
            <a:r>
              <a:rPr lang="en-US" sz="3600" dirty="0" smtClean="0">
                <a:latin typeface="Cambria" pitchFamily="18" charset="0"/>
              </a:rPr>
              <a:t>language</a:t>
            </a:r>
          </a:p>
          <a:p>
            <a:pPr marL="0" indent="0" algn="ctr">
              <a:buNone/>
            </a:pPr>
            <a:endParaRPr lang="en-US" sz="3600" dirty="0" smtClean="0">
              <a:latin typeface="Cambria" pitchFamily="18" charset="0"/>
            </a:endParaRPr>
          </a:p>
          <a:p>
            <a:pPr marL="0" indent="0" algn="ctr">
              <a:buNone/>
            </a:pPr>
            <a:r>
              <a:rPr lang="en-US" sz="11500" dirty="0" smtClean="0">
                <a:latin typeface="Cambria" pitchFamily="18" charset="0"/>
              </a:rPr>
              <a:t>”</a:t>
            </a:r>
          </a:p>
        </p:txBody>
      </p:sp>
    </p:spTree>
    <p:extLst>
      <p:ext uri="{BB962C8B-B14F-4D97-AF65-F5344CB8AC3E}">
        <p14:creationId xmlns:p14="http://schemas.microsoft.com/office/powerpoint/2010/main" val="1444385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6905</TotalTime>
  <Words>2417</Words>
  <Application>Microsoft Office PowerPoint</Application>
  <PresentationFormat>Skærmshow (4:3)</PresentationFormat>
  <Paragraphs>207</Paragraphs>
  <Slides>27</Slides>
  <Notes>7</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Office Theme</vt:lpstr>
      <vt:lpstr>“I did speak Spanglish for a long time, and that was a bad thing”: How the use of Spanish and English shaped the life experiences of a return migrant and his perceptions of academic success in Puerto Rico</vt:lpstr>
      <vt:lpstr>Thesis Project</vt:lpstr>
      <vt:lpstr>UPRM: A bilingual university?</vt:lpstr>
      <vt:lpstr>English Prestige in Puerto Rico</vt:lpstr>
      <vt:lpstr>English Prestige in Puerto Rico</vt:lpstr>
      <vt:lpstr>Bourdieu’s Theory</vt:lpstr>
      <vt:lpstr>The path towards capital: Migration </vt:lpstr>
      <vt:lpstr>Return Migration</vt:lpstr>
      <vt:lpstr>PowerPoint-præsentation</vt:lpstr>
      <vt:lpstr>Life Histories</vt:lpstr>
      <vt:lpstr>Whose Life?</vt:lpstr>
      <vt:lpstr>Sunny</vt:lpstr>
      <vt:lpstr>Sunny</vt:lpstr>
      <vt:lpstr>Identity </vt:lpstr>
      <vt:lpstr>Language Learning</vt:lpstr>
      <vt:lpstr>Language in Higher Ed Process</vt:lpstr>
      <vt:lpstr>Language in Higher Ed Process</vt:lpstr>
      <vt:lpstr>Language in Higher Ed Process</vt:lpstr>
      <vt:lpstr>Language in Higher Ed Process</vt:lpstr>
      <vt:lpstr>Language in Higher Ed Process</vt:lpstr>
      <vt:lpstr>Language in Higher Ed Process</vt:lpstr>
      <vt:lpstr>Language in Higher Ed Process</vt:lpstr>
      <vt:lpstr>Success </vt:lpstr>
      <vt:lpstr>Sunny’s Capital</vt:lpstr>
      <vt:lpstr>Conclusions</vt:lpstr>
      <vt:lpstr>References</vt:lpstr>
      <vt:lpstr>Contact Information</vt:lpstr>
    </vt:vector>
  </TitlesOfParts>
  <Company>UPRM Department of English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Gilberto</dc:title>
  <dc:creator>Catherine M. Mazak</dc:creator>
  <cp:lastModifiedBy>av10</cp:lastModifiedBy>
  <cp:revision>202</cp:revision>
  <dcterms:created xsi:type="dcterms:W3CDTF">2012-02-07T13:52:13Z</dcterms:created>
  <dcterms:modified xsi:type="dcterms:W3CDTF">2012-04-03T14:03:37Z</dcterms:modified>
</cp:coreProperties>
</file>